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7" r:id="rId1"/>
    <p:sldMasterId id="2147483799" r:id="rId2"/>
    <p:sldMasterId id="2147483811" r:id="rId3"/>
  </p:sldMasterIdLst>
  <p:notesMasterIdLst>
    <p:notesMasterId r:id="rId17"/>
  </p:notesMasterIdLst>
  <p:handoutMasterIdLst>
    <p:handoutMasterId r:id="rId18"/>
  </p:handoutMasterIdLst>
  <p:sldIdLst>
    <p:sldId id="472" r:id="rId4"/>
    <p:sldId id="505" r:id="rId5"/>
    <p:sldId id="519" r:id="rId6"/>
    <p:sldId id="500" r:id="rId7"/>
    <p:sldId id="518" r:id="rId8"/>
    <p:sldId id="514" r:id="rId9"/>
    <p:sldId id="521" r:id="rId10"/>
    <p:sldId id="517" r:id="rId11"/>
    <p:sldId id="520" r:id="rId12"/>
    <p:sldId id="516" r:id="rId13"/>
    <p:sldId id="422" r:id="rId14"/>
    <p:sldId id="504" r:id="rId15"/>
    <p:sldId id="526" r:id="rId16"/>
  </p:sldIdLst>
  <p:sldSz cx="12192000" cy="6858000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A0E9"/>
    <a:srgbClr val="00246C"/>
    <a:srgbClr val="FFE07D"/>
    <a:srgbClr val="7F8AA0"/>
    <a:srgbClr val="A6B3CC"/>
    <a:srgbClr val="7D9DB4"/>
    <a:srgbClr val="437193"/>
    <a:srgbClr val="124354"/>
    <a:srgbClr val="35ABD4"/>
    <a:srgbClr val="BCE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2" autoAdjust="0"/>
    <p:restoredTop sz="88889" autoAdjust="0"/>
  </p:normalViewPr>
  <p:slideViewPr>
    <p:cSldViewPr snapToGrid="0">
      <p:cViewPr>
        <p:scale>
          <a:sx n="75" d="100"/>
          <a:sy n="75" d="100"/>
        </p:scale>
        <p:origin x="1560" y="570"/>
      </p:cViewPr>
      <p:guideLst/>
    </p:cSldViewPr>
  </p:slideViewPr>
  <p:outlineViewPr>
    <p:cViewPr>
      <p:scale>
        <a:sx n="33" d="100"/>
        <a:sy n="33" d="100"/>
      </p:scale>
      <p:origin x="0" y="-21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25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Kit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0F0-4870-B339-CB42FB97BB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0F0-4870-B339-CB42FB97BB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0F0-4870-B339-CB42FB97BB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0F0-4870-B339-CB42FB97BB6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0F0-4870-B339-CB42FB97BB6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0F0-4870-B339-CB42FB97BB6A}"/>
              </c:ext>
            </c:extLst>
          </c:dPt>
          <c:dLbls>
            <c:dLbl>
              <c:idx val="0"/>
              <c:layout>
                <c:manualLayout>
                  <c:x val="-9.6329614330234001E-2"/>
                  <c:y val="0.1295888013998250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F0-4870-B339-CB42FB97BB6A}"/>
                </c:ext>
              </c:extLst>
            </c:dLbl>
            <c:dLbl>
              <c:idx val="1"/>
              <c:layout>
                <c:manualLayout>
                  <c:x val="-0.10315294008258159"/>
                  <c:y val="-0.1532527704870225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F0-4870-B339-CB42FB97BB6A}"/>
                </c:ext>
              </c:extLst>
            </c:dLbl>
            <c:dLbl>
              <c:idx val="2"/>
              <c:layout>
                <c:manualLayout>
                  <c:x val="0.10639892651312155"/>
                  <c:y val="-0.1580905511811024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F0-4870-B339-CB42FB97BB6A}"/>
                </c:ext>
              </c:extLst>
            </c:dLbl>
            <c:dLbl>
              <c:idx val="3"/>
              <c:layout>
                <c:manualLayout>
                  <c:x val="0.1033261821633901"/>
                  <c:y val="9.653288130650335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F0-4870-B339-CB42FB97BB6A}"/>
                </c:ext>
              </c:extLst>
            </c:dLbl>
            <c:dLbl>
              <c:idx val="4"/>
              <c:layout>
                <c:manualLayout>
                  <c:x val="4.9038254263673982E-2"/>
                  <c:y val="0.1239144065325167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0F0-4870-B339-CB42FB97BB6A}"/>
                </c:ext>
              </c:extLst>
            </c:dLbl>
            <c:dLbl>
              <c:idx val="5"/>
              <c:layout>
                <c:manualLayout>
                  <c:x val="1.1800855815879193E-2"/>
                  <c:y val="7.011519393409154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0F0-4870-B339-CB42FB97BB6A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Sayfa1!$J$6:$J$11</c:f>
              <c:strCache>
                <c:ptCount val="6"/>
                <c:pt idx="0">
                  <c:v>Makina-Otomotiv-Elektronik </c:v>
                </c:pt>
                <c:pt idx="1">
                  <c:v>Tarım</c:v>
                </c:pt>
                <c:pt idx="2">
                  <c:v>Maden-Metal-Orman Ürünleri </c:v>
                </c:pt>
                <c:pt idx="3">
                  <c:v>Tekstil ve Hazırgiyim</c:v>
                </c:pt>
                <c:pt idx="4">
                  <c:v>Kimya </c:v>
                </c:pt>
                <c:pt idx="5">
                  <c:v>Yazılım</c:v>
                </c:pt>
              </c:strCache>
            </c:strRef>
          </c:cat>
          <c:val>
            <c:numRef>
              <c:f>Sayfa1!$K$6:$K$11</c:f>
              <c:numCache>
                <c:formatCode>General</c:formatCode>
                <c:ptCount val="6"/>
                <c:pt idx="0">
                  <c:v>91</c:v>
                </c:pt>
                <c:pt idx="1">
                  <c:v>82</c:v>
                </c:pt>
                <c:pt idx="2">
                  <c:v>80</c:v>
                </c:pt>
                <c:pt idx="3">
                  <c:v>51</c:v>
                </c:pt>
                <c:pt idx="4">
                  <c:v>27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0F0-4870-B339-CB42FB97BB6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882523495018626"/>
          <c:y val="2.0521656027207659E-2"/>
          <c:w val="0.38087176523951427"/>
          <c:h val="0.9589564343131238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C353855A-7289-4120-9BB6-1A256CE74A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AF17E51-A557-4D19-8CF5-2D25CF648D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4E4B8-55DA-4AEB-A7D1-6E5C18E9AFE4}" type="datetimeFigureOut">
              <a:rPr lang="tr-TR" smtClean="0"/>
              <a:t>24.7.2019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33151A6-504B-46ED-875D-F9187E8C0C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B77D041-3258-4A24-887D-02460D92B5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DBE08-43D0-4740-9D5D-709FEA5145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8640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2D4E7-7AED-40BB-A461-079DB44DA7B4}" type="datetimeFigureOut">
              <a:rPr lang="tr-TR" smtClean="0"/>
              <a:t>24.7.2019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A0893-CF3C-4D13-AD2C-C0D84DBE94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2135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>
          <a:xfrm>
            <a:off x="680562" y="4785598"/>
            <a:ext cx="5444490" cy="45594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A0893-CF3C-4D13-AD2C-C0D84DBE94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168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>
                <a:solidFill>
                  <a:schemeClr val="tx2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rPr>
              <a:t>İşbirliği kuruluşu temelde 5 ana paydaş yönetimi marifeti sergiliyor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0893-CF3C-4D13-AD2C-C0D84DBE94D2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9330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dirty="0"/>
              <a:t>IHKIB </a:t>
            </a:r>
            <a:r>
              <a:rPr lang="tr-TR" dirty="0" err="1"/>
              <a:t>URGE’leri</a:t>
            </a:r>
            <a:r>
              <a:rPr lang="tr-TR" dirty="0"/>
              <a:t> 3. Kez iyi uygulama olarak lanse ediliyor (2016’da iç giyim – tasarımcı-firma eşleştirme, 2017’de çorap kümesi – tüm danışmanlık modelleri sunulmuştu)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dirty="0"/>
              <a:t>2018 için seçilen örme kümesinde 7 danışmanlık faaliyeti içerisinde satış-pazarlamada yeni bir bilimsel </a:t>
            </a:r>
            <a:r>
              <a:rPr lang="tr-TR" dirty="0" err="1"/>
              <a:t>metod</a:t>
            </a:r>
            <a:r>
              <a:rPr lang="tr-TR" dirty="0"/>
              <a:t> olarak kullanılan </a:t>
            </a:r>
            <a:r>
              <a:rPr lang="tr-TR" dirty="0" err="1"/>
              <a:t>neuro-science</a:t>
            </a:r>
            <a:r>
              <a:rPr lang="tr-TR" dirty="0"/>
              <a:t> / </a:t>
            </a:r>
            <a:r>
              <a:rPr lang="tr-TR" dirty="0" err="1"/>
              <a:t>neuro-management</a:t>
            </a:r>
            <a:r>
              <a:rPr lang="tr-TR" dirty="0"/>
              <a:t> aktarımı beklenmekte.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0893-CF3C-4D13-AD2C-C0D84DBE94D2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7942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Bir firmanın </a:t>
            </a:r>
            <a:r>
              <a:rPr lang="tr-TR" dirty="0" err="1"/>
              <a:t>urge</a:t>
            </a:r>
            <a:r>
              <a:rPr lang="tr-TR" dirty="0"/>
              <a:t> projesine girerken değerlendirmesini beklediğimiz artılar ve ünlemler </a:t>
            </a:r>
          </a:p>
          <a:p>
            <a:r>
              <a:rPr lang="tr-TR" dirty="0"/>
              <a:t>Artılar: sağlayacağınız avantajları temsil eder</a:t>
            </a:r>
          </a:p>
          <a:p>
            <a:r>
              <a:rPr lang="tr-TR" dirty="0"/>
              <a:t>Ünlemler: şimdiye kadar yürüttüğümüz </a:t>
            </a:r>
            <a:r>
              <a:rPr lang="tr-TR" dirty="0" err="1"/>
              <a:t>urge’lerde</a:t>
            </a:r>
            <a:r>
              <a:rPr lang="tr-TR" dirty="0"/>
              <a:t> bu ünlemleri dikkate almayan firmalarımızda beklediğimiz performansı yakalayamadık. </a:t>
            </a:r>
          </a:p>
          <a:p>
            <a:endParaRPr lang="tr-TR" dirty="0"/>
          </a:p>
          <a:p>
            <a:r>
              <a:rPr lang="tr-TR" dirty="0"/>
              <a:t>Burada işbirliği kuruluşunun emeği + kamu kaynağı kullanımı var; tüm tarafların –başta küme firmaları olmak üzere- projede beklenen performansı sergilemesi en temel kriterimizdir. Bu açıdan, proje başladıktan sonra beklenen performansı sergilemekte geri kalan firmalarımızla tekrar masaya oturup projeye devam etme durumlarını bakanlık ile tekrar değerlendiriyoruz.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0893-CF3C-4D13-AD2C-C0D84DBE94D2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0595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>
          <a:xfrm>
            <a:off x="680562" y="4785598"/>
            <a:ext cx="5444490" cy="45594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A0893-CF3C-4D13-AD2C-C0D84DBE94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723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0893-CF3C-4D13-AD2C-C0D84DBE94D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5747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A0893-CF3C-4D13-AD2C-C0D84DBE94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853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En az 10 firma bir araya gelerek küme oluşturabilir. </a:t>
            </a:r>
          </a:p>
          <a:p>
            <a:r>
              <a:rPr lang="tr-TR" dirty="0"/>
              <a:t>Kesişim kümesinin büyüklük ölçeği değerlendirilmeli </a:t>
            </a:r>
          </a:p>
          <a:p>
            <a:endParaRPr lang="tr-TR" dirty="0"/>
          </a:p>
          <a:p>
            <a:r>
              <a:rPr lang="tr-TR" dirty="0"/>
              <a:t>ORTAK HEDEF: </a:t>
            </a:r>
          </a:p>
          <a:p>
            <a:pPr marL="171450" indent="-171450">
              <a:buFontTx/>
              <a:buChar char="-"/>
            </a:pPr>
            <a:r>
              <a:rPr lang="tr-TR" dirty="0"/>
              <a:t>Verimlilik odaklı mı? </a:t>
            </a:r>
          </a:p>
          <a:p>
            <a:pPr marL="171450" indent="-171450">
              <a:buFontTx/>
              <a:buChar char="-"/>
            </a:pPr>
            <a:r>
              <a:rPr lang="tr-TR" dirty="0" err="1"/>
              <a:t>Dijitalizasyon</a:t>
            </a:r>
            <a:r>
              <a:rPr lang="tr-TR" dirty="0"/>
              <a:t> odaklı mı?</a:t>
            </a:r>
          </a:p>
          <a:p>
            <a:pPr marL="171450" indent="-171450">
              <a:buFontTx/>
              <a:buChar char="-"/>
            </a:pPr>
            <a:r>
              <a:rPr lang="tr-TR" dirty="0"/>
              <a:t>Tanıtım odaklı mı? </a:t>
            </a:r>
          </a:p>
          <a:p>
            <a:pPr marL="171450" indent="-171450">
              <a:buFontTx/>
              <a:buChar char="-"/>
            </a:pPr>
            <a:r>
              <a:rPr lang="tr-TR" dirty="0"/>
              <a:t>3 yıl süresince ortak odak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0893-CF3C-4D13-AD2C-C0D84DBE94D2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4696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Toplam </a:t>
            </a:r>
            <a:r>
              <a:rPr lang="tr-TR" dirty="0" err="1"/>
              <a:t>aloke</a:t>
            </a:r>
            <a:r>
              <a:rPr lang="tr-TR" dirty="0"/>
              <a:t> edilebilecek max bütçe: 4 milyon USD </a:t>
            </a:r>
          </a:p>
          <a:p>
            <a:r>
              <a:rPr lang="tr-TR" dirty="0"/>
              <a:t>IHKIB </a:t>
            </a:r>
            <a:r>
              <a:rPr lang="tr-TR" dirty="0" err="1"/>
              <a:t>URGE’lerinde</a:t>
            </a:r>
            <a:r>
              <a:rPr lang="tr-TR" dirty="0"/>
              <a:t> gerçekleşen ortalama bütçe: 1 milyon USD civarıdır. </a:t>
            </a:r>
          </a:p>
          <a:p>
            <a:endParaRPr lang="tr-TR" dirty="0"/>
          </a:p>
          <a:p>
            <a:r>
              <a:rPr lang="tr-TR" dirty="0"/>
              <a:t>Yurtdışı pazarlama birim bütçe: 150.000 + 50.000 = 200.000 USD </a:t>
            </a:r>
          </a:p>
          <a:p>
            <a:r>
              <a:rPr lang="tr-TR" dirty="0"/>
              <a:t>Alım heyeti birim bütçe: 100.000  + 33.000 = 133.000 USD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0893-CF3C-4D13-AD2C-C0D84DBE94D2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0664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Her bir danışmanlık faaliyeti başlangıcında «firma yerleşkelerinde Mevcut Durum Tespiti» yapılarak firmaya özel danışmanlık yol haritası belirlenir. 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0893-CF3C-4D13-AD2C-C0D84DBE94D2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1628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Projenin en başında, İhtiyaç analizinde kümenin durumuna/hedeflerine göre danışmanlık ana temaları / gerçekleştirilme dönemleri tanımlandı. </a:t>
            </a:r>
          </a:p>
          <a:p>
            <a:r>
              <a:rPr lang="tr-TR" dirty="0"/>
              <a:t>Komite &amp; Küme olarak karar verdik, Bakanlık’tan onay aldık Üretimde Verimlilik Danışmanlığı alıyoruz. Bizleri nasıl bir süreç bekliyor? </a:t>
            </a:r>
          </a:p>
          <a:p>
            <a:endParaRPr lang="tr-TR" dirty="0"/>
          </a:p>
          <a:p>
            <a:r>
              <a:rPr lang="tr-TR" dirty="0"/>
              <a:t>En son: IHKIB tüm bu süreci kümeyle, Bakanlıkla, hizmet sağlayıcı danışman ile koordine eden – her türlü bürokratik / </a:t>
            </a:r>
            <a:r>
              <a:rPr lang="tr-TR" dirty="0" err="1"/>
              <a:t>satınalma</a:t>
            </a:r>
            <a:r>
              <a:rPr lang="tr-TR" dirty="0"/>
              <a:t> sürecini / raporlama / performans takibini yapan taraftadır. Küme firmaları: danışmanlık sürecini en iyi şekilde yürütmekten, ilgili personelini sürece dahil etmekten – bu faaliyetten aldığı verimi Birliğe iletmekten sorumludur.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0893-CF3C-4D13-AD2C-C0D84DBE94D2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8380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Light" pitchFamily="34" charset="0"/>
                <a:ea typeface="Open Sans Light" pitchFamily="34" charset="0"/>
                <a:cs typeface="Open Sans Light" pitchFamily="34" charset="0"/>
              </a:rPr>
              <a:t>Perspektifimiz: </a:t>
            </a:r>
          </a:p>
          <a:p>
            <a:r>
              <a:rPr lang="tr-TR" dirty="0"/>
              <a:t>İş Geliştirme Heyetleri:</a:t>
            </a:r>
          </a:p>
          <a:p>
            <a:pPr marL="171450" indent="-171450">
              <a:buFontTx/>
              <a:buChar char="-"/>
            </a:pPr>
            <a:r>
              <a:rPr lang="tr-TR" dirty="0"/>
              <a:t>B2B’leri tanışma değil; siparişe dönüştürme görüşmeleri haline gelmesi hedefiyle:</a:t>
            </a:r>
          </a:p>
          <a:p>
            <a:pPr marL="628650" lvl="1" indent="-171450">
              <a:buFontTx/>
              <a:buChar char="-"/>
            </a:pPr>
            <a:r>
              <a:rPr lang="tr-TR" sz="1200" dirty="0">
                <a:solidFill>
                  <a:schemeClr val="bg1"/>
                </a:solidFill>
                <a:latin typeface="Candara" panose="020E0502030303020204" pitchFamily="34" charset="0"/>
              </a:rPr>
              <a:t>Ürün – Pazar – Müşteri Eşleştirme Analizi / Planlaması</a:t>
            </a:r>
          </a:p>
          <a:p>
            <a:pPr marL="628650" lvl="1" indent="-171450">
              <a:buFontTx/>
              <a:buChar char="-"/>
            </a:pPr>
            <a:r>
              <a:rPr lang="tr-TR" dirty="0"/>
              <a:t>Profil kartları </a:t>
            </a:r>
          </a:p>
          <a:p>
            <a:pPr marL="628650" lvl="1" indent="-171450">
              <a:buFontTx/>
              <a:buChar char="-"/>
            </a:pPr>
            <a:r>
              <a:rPr lang="tr-TR" dirty="0"/>
              <a:t>Heyet öncesi eşleşme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tr-TR" dirty="0"/>
              <a:t>Pazara hazırlık seminerleri</a:t>
            </a:r>
          </a:p>
          <a:p>
            <a:pPr marL="628650" lvl="1" indent="-171450">
              <a:buFontTx/>
              <a:buChar char="-"/>
            </a:pPr>
            <a:r>
              <a:rPr lang="tr-TR" dirty="0"/>
              <a:t>Pazara yönelik koleksiyon seçimi </a:t>
            </a:r>
          </a:p>
          <a:p>
            <a:pPr marL="628650" lvl="1" indent="-171450">
              <a:buFontTx/>
              <a:buChar char="-"/>
            </a:pPr>
            <a:r>
              <a:rPr lang="tr-TR" dirty="0"/>
              <a:t>Heyet sonrası takip </a:t>
            </a:r>
          </a:p>
          <a:p>
            <a:pPr marL="457200" lvl="1" indent="0">
              <a:buFontTx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0893-CF3C-4D13-AD2C-C0D84DBE94D2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7180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Komite &amp; Küme olarak karar verdik, Bakanlık’tan onay aldık ABD’ye heyet düzenliyoruz. Bizleri nasıl bir süreç bekliyor? </a:t>
            </a:r>
          </a:p>
          <a:p>
            <a:endParaRPr lang="tr-TR" dirty="0"/>
          </a:p>
          <a:p>
            <a:r>
              <a:rPr lang="tr-TR" dirty="0"/>
              <a:t>Eşleşme: </a:t>
            </a:r>
            <a:r>
              <a:rPr lang="tr-TR" dirty="0" err="1"/>
              <a:t>buyer</a:t>
            </a:r>
            <a:r>
              <a:rPr lang="tr-TR" dirty="0"/>
              <a:t> tercihleri + </a:t>
            </a:r>
            <a:r>
              <a:rPr lang="tr-TR" dirty="0" err="1"/>
              <a:t>pr</a:t>
            </a:r>
            <a:r>
              <a:rPr lang="tr-TR" dirty="0"/>
              <a:t> danışman / her iki tarafı da tanıyan sektör yetkilisinin eşleşme önerilerine göre çıkarılır. </a:t>
            </a:r>
          </a:p>
          <a:p>
            <a:endParaRPr lang="tr-TR" dirty="0"/>
          </a:p>
          <a:p>
            <a:r>
              <a:rPr lang="tr-TR" dirty="0"/>
              <a:t>En son: IHKIB tüm bu süreci kümeyle, Bakanlıkla, hizmet sağlayıcı danışman-turizm acenteleri-tasarım/reklam ofisleri ile, ataşeler ile, </a:t>
            </a:r>
            <a:r>
              <a:rPr lang="tr-TR" dirty="0" err="1"/>
              <a:t>buyer</a:t>
            </a:r>
            <a:r>
              <a:rPr lang="tr-TR" dirty="0"/>
              <a:t> ile koordine eden – her türlü bürokratik / </a:t>
            </a:r>
            <a:r>
              <a:rPr lang="tr-TR" dirty="0" err="1"/>
              <a:t>satınalma</a:t>
            </a:r>
            <a:r>
              <a:rPr lang="tr-TR" dirty="0"/>
              <a:t> sürecini / raporlama / performans takibini yapan taraftadır. Küme firmaları: b2b görüşmelerine en iyi şekilde hazırlanmaktan – bu görüşmelerden aldığı verimi Birliğe iletmekten sorumludur.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0893-CF3C-4D13-AD2C-C0D84DBE94D2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669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dirty="0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09632"/>
            <a:ext cx="10058400" cy="988987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1016-F968-410D-988F-E319C74B61A1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42236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8BAA-EE72-494E-9944-9F8235D12A8E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3720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23BB-D098-416D-BB5B-06A773F67A93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34907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dirty="0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09632"/>
            <a:ext cx="10058400" cy="988987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1016-F968-410D-988F-E319C74B61A1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9"/>
          <p:cNvCxnSpPr/>
          <p:nvPr userDrawn="1"/>
        </p:nvCxnSpPr>
        <p:spPr>
          <a:xfrm>
            <a:off x="1097280" y="4436492"/>
            <a:ext cx="10115203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9"/>
          <p:cNvCxnSpPr/>
          <p:nvPr userDrawn="1"/>
        </p:nvCxnSpPr>
        <p:spPr>
          <a:xfrm>
            <a:off x="1097280" y="4563595"/>
            <a:ext cx="5050132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963356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B16D-E65D-46EE-B564-040F4897132B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722462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64445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dirty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09632"/>
            <a:ext cx="10058400" cy="986495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FF1-D581-4724-B736-0B7BDEEDC126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97280" y="4436492"/>
            <a:ext cx="10115203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>
          <a:xfrm>
            <a:off x="1097280" y="4563595"/>
            <a:ext cx="5050132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31170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67624"/>
          </a:xfrm>
        </p:spPr>
        <p:txBody>
          <a:bodyPr/>
          <a:lstStyle/>
          <a:p>
            <a:r>
              <a:rPr lang="tr-TR" dirty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663547"/>
            <a:ext cx="4937760" cy="4205547"/>
          </a:xfrm>
        </p:spPr>
        <p:txBody>
          <a:bodyPr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63547"/>
            <a:ext cx="4937760" cy="4205548"/>
          </a:xfrm>
        </p:spPr>
        <p:txBody>
          <a:bodyPr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DAD4-C512-4EF7-8811-95780BD28259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59296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26684"/>
          </a:xfrm>
        </p:spPr>
        <p:txBody>
          <a:bodyPr/>
          <a:lstStyle/>
          <a:p>
            <a:r>
              <a:rPr lang="tr-TR" dirty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635906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372188"/>
            <a:ext cx="4937760" cy="3588346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35906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72188"/>
            <a:ext cx="4937760" cy="3588346"/>
          </a:xfrm>
        </p:spPr>
        <p:txBody>
          <a:bodyPr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B641-7442-4A4E-A20B-4CFA1CB69A92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8153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E73E-C749-43E7-9BF4-C18D29A8672A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600263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D6D9-AF8A-4782-8C1A-91D120865903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207712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0BDD720-52BC-4043-94FA-9900A1065E27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945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B16D-E65D-46EE-B564-040F4897132B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334611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8CE1-36B7-4BB9-BC24-999D106F8F5B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149786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8BAA-EE72-494E-9944-9F8235D12A8E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428694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23BB-D098-416D-BB5B-06A773F67A93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844639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dirty="0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09632"/>
            <a:ext cx="10058400" cy="988987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1016-F968-410D-988F-E319C74B61A1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9"/>
          <p:cNvCxnSpPr/>
          <p:nvPr userDrawn="1"/>
        </p:nvCxnSpPr>
        <p:spPr>
          <a:xfrm>
            <a:off x="1097280" y="4436492"/>
            <a:ext cx="10115203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9"/>
          <p:cNvCxnSpPr/>
          <p:nvPr userDrawn="1"/>
        </p:nvCxnSpPr>
        <p:spPr>
          <a:xfrm>
            <a:off x="1097280" y="4563595"/>
            <a:ext cx="5050132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719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B16D-E65D-46EE-B564-040F4897132B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029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64445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dirty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09632"/>
            <a:ext cx="10058400" cy="986495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FF1-D581-4724-B736-0B7BDEEDC126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97280" y="4436492"/>
            <a:ext cx="10115203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>
          <a:xfrm>
            <a:off x="1097280" y="4563595"/>
            <a:ext cx="5050132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0207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67624"/>
          </a:xfrm>
        </p:spPr>
        <p:txBody>
          <a:bodyPr/>
          <a:lstStyle/>
          <a:p>
            <a:r>
              <a:rPr lang="tr-TR" dirty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663547"/>
            <a:ext cx="4937760" cy="4205547"/>
          </a:xfrm>
        </p:spPr>
        <p:txBody>
          <a:bodyPr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63547"/>
            <a:ext cx="4937760" cy="4205548"/>
          </a:xfrm>
        </p:spPr>
        <p:txBody>
          <a:bodyPr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DAD4-C512-4EF7-8811-95780BD28259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34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26684"/>
          </a:xfrm>
        </p:spPr>
        <p:txBody>
          <a:bodyPr/>
          <a:lstStyle/>
          <a:p>
            <a:r>
              <a:rPr lang="tr-TR" dirty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635906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372188"/>
            <a:ext cx="4937760" cy="3588346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35906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72188"/>
            <a:ext cx="4937760" cy="3588346"/>
          </a:xfrm>
        </p:spPr>
        <p:txBody>
          <a:bodyPr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B641-7442-4A4E-A20B-4CFA1CB69A92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32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E73E-C749-43E7-9BF4-C18D29A8672A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922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D6D9-AF8A-4782-8C1A-91D120865903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524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64445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dirty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09632"/>
            <a:ext cx="10058400" cy="986495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FF1-D581-4724-B736-0B7BDEEDC126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97280" y="4436492"/>
            <a:ext cx="10115203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>
          <a:xfrm>
            <a:off x="1097280" y="4563595"/>
            <a:ext cx="5050132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167567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0BDD720-52BC-4043-94FA-9900A1065E27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9746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8CE1-36B7-4BB9-BC24-999D106F8F5B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91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8BAA-EE72-494E-9944-9F8235D12A8E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1816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23BB-D098-416D-BB5B-06A773F67A93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65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67624"/>
          </a:xfrm>
        </p:spPr>
        <p:txBody>
          <a:bodyPr/>
          <a:lstStyle/>
          <a:p>
            <a:r>
              <a:rPr lang="tr-TR" dirty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663547"/>
            <a:ext cx="4937760" cy="4205547"/>
          </a:xfrm>
        </p:spPr>
        <p:txBody>
          <a:bodyPr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63547"/>
            <a:ext cx="4937760" cy="4205548"/>
          </a:xfrm>
        </p:spPr>
        <p:txBody>
          <a:bodyPr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DAD4-C512-4EF7-8811-95780BD28259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9208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26684"/>
          </a:xfrm>
        </p:spPr>
        <p:txBody>
          <a:bodyPr/>
          <a:lstStyle/>
          <a:p>
            <a:r>
              <a:rPr lang="tr-TR" dirty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635906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372188"/>
            <a:ext cx="4937760" cy="3588346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35906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72188"/>
            <a:ext cx="4937760" cy="3588346"/>
          </a:xfrm>
        </p:spPr>
        <p:txBody>
          <a:bodyPr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B641-7442-4A4E-A20B-4CFA1CB69A92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5288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E73E-C749-43E7-9BF4-C18D29A8672A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12154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D6D9-AF8A-4782-8C1A-91D120865903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84554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0BDD720-52BC-4043-94FA-9900A1065E27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827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8CE1-36B7-4BB9-BC24-999D106F8F5B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6908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8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659043"/>
            <a:ext cx="10058400" cy="454816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393299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D6169F-78EC-4899-9004-EFDC7CCF83DD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43655" y="644683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56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 spd="slow">
    <p:push dir="u"/>
  </p:transition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8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659043"/>
            <a:ext cx="10058400" cy="454816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393299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D6169F-78EC-4899-9004-EFDC7CCF83DD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43655" y="644683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92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ransition spd="slow">
    <p:push dir="u"/>
  </p:transition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8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659043"/>
            <a:ext cx="10058400" cy="454816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393299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D6169F-78EC-4899-9004-EFDC7CCF83DD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43655" y="644683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48436" y="0"/>
            <a:ext cx="0" cy="121920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>
          <a:xfrm>
            <a:off x="935101" y="0"/>
            <a:ext cx="0" cy="165904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Resim 12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5058"/>
          <a:stretch/>
        </p:blipFill>
        <p:spPr>
          <a:xfrm>
            <a:off x="11308198" y="5883867"/>
            <a:ext cx="802332" cy="80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8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LinkVerilenBelgeler/&#199;orap_SosyalUygunluk_PerformansRaporu-9.1.2018.ppt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5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C09D7C8B-B62C-4528-B478-6D0390680E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09" t="6008" r="11592" b="11088"/>
          <a:stretch/>
        </p:blipFill>
        <p:spPr>
          <a:xfrm>
            <a:off x="8363879" y="3640062"/>
            <a:ext cx="3696099" cy="3074245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53143" y="896306"/>
            <a:ext cx="7730486" cy="2743756"/>
          </a:xfrm>
          <a:solidFill>
            <a:srgbClr val="0F175D"/>
          </a:solidFill>
        </p:spPr>
        <p:txBody>
          <a:bodyPr anchor="ctr">
            <a:noAutofit/>
          </a:bodyPr>
          <a:lstStyle/>
          <a:p>
            <a:r>
              <a:rPr lang="tr-TR" sz="7000" b="1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KÜMELENME PROJELERİ </a:t>
            </a:r>
          </a:p>
          <a:p>
            <a:r>
              <a:rPr lang="tr-TR" sz="3200" b="1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(2010/8 URGE TEBLİĞİ)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DB6C452-0DA7-4C0C-BDA7-9B7BA1EE5DD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19194B"/>
              </a:clrFrom>
              <a:clrTo>
                <a:srgbClr val="19194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3143" y="3775408"/>
            <a:ext cx="4283105" cy="194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9517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0A6BE55-7B3A-474D-8366-F98D69580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AD6D9-AF8A-4782-8C1A-91D120865903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7/24/2019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B84E822-CE36-4942-8B6C-6E19081BA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up 4">
            <a:extLst>
              <a:ext uri="{FF2B5EF4-FFF2-40B4-BE49-F238E27FC236}">
                <a16:creationId xmlns:a16="http://schemas.microsoft.com/office/drawing/2014/main" id="{B4C921CB-5E84-4CC6-B0A2-7CD2D290BC24}"/>
              </a:ext>
            </a:extLst>
          </p:cNvPr>
          <p:cNvGrpSpPr/>
          <p:nvPr/>
        </p:nvGrpSpPr>
        <p:grpSpPr>
          <a:xfrm>
            <a:off x="6129901" y="1005873"/>
            <a:ext cx="4694815" cy="2333787"/>
            <a:chOff x="-2824513" y="3453933"/>
            <a:chExt cx="4694815" cy="2333787"/>
          </a:xfrm>
        </p:grpSpPr>
        <p:sp>
          <p:nvSpPr>
            <p:cNvPr id="19" name="Düz Bağlayıcı 18">
              <a:extLst>
                <a:ext uri="{FF2B5EF4-FFF2-40B4-BE49-F238E27FC236}">
                  <a16:creationId xmlns:a16="http://schemas.microsoft.com/office/drawing/2014/main" id="{2716B41E-2D25-4E0E-9D67-040FBB5E0AF1}"/>
                </a:ext>
              </a:extLst>
            </p:cNvPr>
            <p:cNvSpPr/>
            <p:nvPr/>
          </p:nvSpPr>
          <p:spPr>
            <a:xfrm rot="19860000">
              <a:off x="-2824513" y="3888483"/>
              <a:ext cx="2541591" cy="1408827"/>
            </a:xfrm>
            <a:prstGeom prst="line">
              <a:avLst/>
            </a:prstGeom>
            <a:ln w="76200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Dikdörtgen: Yuvarlatılmış Köşeler 21">
              <a:extLst>
                <a:ext uri="{FF2B5EF4-FFF2-40B4-BE49-F238E27FC236}">
                  <a16:creationId xmlns:a16="http://schemas.microsoft.com/office/drawing/2014/main" id="{AE95FB18-7D03-4DDF-9A4D-B5B5FD16D847}"/>
                </a:ext>
              </a:extLst>
            </p:cNvPr>
            <p:cNvSpPr/>
            <p:nvPr/>
          </p:nvSpPr>
          <p:spPr>
            <a:xfrm>
              <a:off x="-322877" y="3453933"/>
              <a:ext cx="2193179" cy="2333787"/>
            </a:xfrm>
            <a:prstGeom prst="roundRect">
              <a:avLst/>
            </a:prstGeom>
            <a:solidFill>
              <a:srgbClr val="FFE07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Metin kutusu 28">
              <a:extLst>
                <a:ext uri="{FF2B5EF4-FFF2-40B4-BE49-F238E27FC236}">
                  <a16:creationId xmlns:a16="http://schemas.microsoft.com/office/drawing/2014/main" id="{01024E99-1D69-4261-B7F5-A12B265B9E51}"/>
                </a:ext>
              </a:extLst>
            </p:cNvPr>
            <p:cNvSpPr txBox="1"/>
            <p:nvPr/>
          </p:nvSpPr>
          <p:spPr>
            <a:xfrm>
              <a:off x="-265083" y="4032194"/>
              <a:ext cx="2100255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Bakanlık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İnceleyici Kuruluş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Ataşelikler</a:t>
              </a:r>
            </a:p>
          </p:txBody>
        </p:sp>
        <p:sp>
          <p:nvSpPr>
            <p:cNvPr id="36" name="Dikdörtgen: Yuvarlatılmış Köşeler 35">
              <a:hlinkClick r:id="rId3" action="ppaction://hlinkpres?slideindex=1&amp;slidetitle="/>
              <a:extLst>
                <a:ext uri="{FF2B5EF4-FFF2-40B4-BE49-F238E27FC236}">
                  <a16:creationId xmlns:a16="http://schemas.microsoft.com/office/drawing/2014/main" id="{D1F62B06-4F6E-475A-AC73-C1296C888AAC}"/>
                </a:ext>
              </a:extLst>
            </p:cNvPr>
            <p:cNvSpPr/>
            <p:nvPr/>
          </p:nvSpPr>
          <p:spPr>
            <a:xfrm>
              <a:off x="-2333132" y="4179978"/>
              <a:ext cx="2290178" cy="800219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Bürokrasi &amp;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Finans Yönetimi</a:t>
              </a:r>
            </a:p>
          </p:txBody>
        </p:sp>
      </p:grpSp>
      <p:grpSp>
        <p:nvGrpSpPr>
          <p:cNvPr id="9" name="Grup 8">
            <a:extLst>
              <a:ext uri="{FF2B5EF4-FFF2-40B4-BE49-F238E27FC236}">
                <a16:creationId xmlns:a16="http://schemas.microsoft.com/office/drawing/2014/main" id="{B8834BF5-75B9-470B-8524-2EF25832C1A8}"/>
              </a:ext>
            </a:extLst>
          </p:cNvPr>
          <p:cNvGrpSpPr/>
          <p:nvPr/>
        </p:nvGrpSpPr>
        <p:grpSpPr>
          <a:xfrm>
            <a:off x="5100066" y="4564344"/>
            <a:ext cx="2300630" cy="1512000"/>
            <a:chOff x="3131227" y="4391702"/>
            <a:chExt cx="2300630" cy="15120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B2F4F56-8007-4D5A-8CBB-B85769DFE8EC}"/>
                </a:ext>
              </a:extLst>
            </p:cNvPr>
            <p:cNvSpPr/>
            <p:nvPr/>
          </p:nvSpPr>
          <p:spPr>
            <a:xfrm>
              <a:off x="3488776" y="4391702"/>
              <a:ext cx="1512000" cy="1512000"/>
            </a:xfrm>
            <a:prstGeom prst="ellipse">
              <a:avLst/>
            </a:prstGeom>
            <a:solidFill>
              <a:srgbClr val="86A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Metin kutusu 29">
              <a:extLst>
                <a:ext uri="{FF2B5EF4-FFF2-40B4-BE49-F238E27FC236}">
                  <a16:creationId xmlns:a16="http://schemas.microsoft.com/office/drawing/2014/main" id="{BF8FCACC-6EDA-44F1-AE8A-97857170E95E}"/>
                </a:ext>
              </a:extLst>
            </p:cNvPr>
            <p:cNvSpPr txBox="1"/>
            <p:nvPr/>
          </p:nvSpPr>
          <p:spPr>
            <a:xfrm>
              <a:off x="3131227" y="4546631"/>
              <a:ext cx="230063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Hizmet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Sağlayıcılar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(Üniversiteler, Ticari PR,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Danışmanlar vb.)</a:t>
              </a:r>
            </a:p>
          </p:txBody>
        </p:sp>
      </p:grpSp>
      <p:grpSp>
        <p:nvGrpSpPr>
          <p:cNvPr id="15" name="Grup 14">
            <a:extLst>
              <a:ext uri="{FF2B5EF4-FFF2-40B4-BE49-F238E27FC236}">
                <a16:creationId xmlns:a16="http://schemas.microsoft.com/office/drawing/2014/main" id="{123577E8-5922-4481-B330-0771B2E41133}"/>
              </a:ext>
            </a:extLst>
          </p:cNvPr>
          <p:cNvGrpSpPr/>
          <p:nvPr/>
        </p:nvGrpSpPr>
        <p:grpSpPr>
          <a:xfrm>
            <a:off x="1826344" y="795431"/>
            <a:ext cx="3688418" cy="1349406"/>
            <a:chOff x="1826344" y="795431"/>
            <a:chExt cx="3688418" cy="1349406"/>
          </a:xfrm>
        </p:grpSpPr>
        <p:sp>
          <p:nvSpPr>
            <p:cNvPr id="20" name="Düz Bağlayıcı 19">
              <a:extLst>
                <a:ext uri="{FF2B5EF4-FFF2-40B4-BE49-F238E27FC236}">
                  <a16:creationId xmlns:a16="http://schemas.microsoft.com/office/drawing/2014/main" id="{C137397D-FFB5-42AF-9378-CDA8D927CD23}"/>
                </a:ext>
              </a:extLst>
            </p:cNvPr>
            <p:cNvSpPr/>
            <p:nvPr/>
          </p:nvSpPr>
          <p:spPr>
            <a:xfrm>
              <a:off x="3057628" y="1132226"/>
              <a:ext cx="2457134" cy="1012611"/>
            </a:xfrm>
            <a:prstGeom prst="line">
              <a:avLst/>
            </a:prstGeom>
            <a:ln w="38100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3" name="Grup 12">
              <a:extLst>
                <a:ext uri="{FF2B5EF4-FFF2-40B4-BE49-F238E27FC236}">
                  <a16:creationId xmlns:a16="http://schemas.microsoft.com/office/drawing/2014/main" id="{B38627F3-E2EC-467C-AC9B-96A7138AE486}"/>
                </a:ext>
              </a:extLst>
            </p:cNvPr>
            <p:cNvGrpSpPr/>
            <p:nvPr/>
          </p:nvGrpSpPr>
          <p:grpSpPr>
            <a:xfrm>
              <a:off x="1826344" y="795431"/>
              <a:ext cx="1210917" cy="650342"/>
              <a:chOff x="2208557" y="1334536"/>
              <a:chExt cx="1210917" cy="650342"/>
            </a:xfrm>
          </p:grpSpPr>
          <p:sp>
            <p:nvSpPr>
              <p:cNvPr id="21" name="Dikdörtgen: Yuvarlatılmış Köşeler 20">
                <a:extLst>
                  <a:ext uri="{FF2B5EF4-FFF2-40B4-BE49-F238E27FC236}">
                    <a16:creationId xmlns:a16="http://schemas.microsoft.com/office/drawing/2014/main" id="{B9087EBE-3867-41EE-93CB-55758CC351DE}"/>
                  </a:ext>
                </a:extLst>
              </p:cNvPr>
              <p:cNvSpPr/>
              <p:nvPr/>
            </p:nvSpPr>
            <p:spPr>
              <a:xfrm>
                <a:off x="2208557" y="1334536"/>
                <a:ext cx="1210917" cy="650342"/>
              </a:xfrm>
              <a:prstGeom prst="roundRect">
                <a:avLst/>
              </a:prstGeom>
              <a:solidFill>
                <a:srgbClr val="FFE07D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Metin kutusu 27">
                <a:extLst>
                  <a:ext uri="{FF2B5EF4-FFF2-40B4-BE49-F238E27FC236}">
                    <a16:creationId xmlns:a16="http://schemas.microsoft.com/office/drawing/2014/main" id="{65E9AF6A-DB09-4841-BA95-C9923710423F}"/>
                  </a:ext>
                </a:extLst>
              </p:cNvPr>
              <p:cNvSpPr txBox="1"/>
              <p:nvPr/>
            </p:nvSpPr>
            <p:spPr>
              <a:xfrm>
                <a:off x="2256009" y="1425572"/>
                <a:ext cx="11160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ndara" panose="020E0502030303020204" pitchFamily="34" charset="0"/>
                    <a:ea typeface="+mn-ea"/>
                    <a:cs typeface="+mn-cs"/>
                  </a:rPr>
                  <a:t>Küme 1</a:t>
                </a:r>
              </a:p>
            </p:txBody>
          </p:sp>
        </p:grpSp>
      </p:grpSp>
      <p:grpSp>
        <p:nvGrpSpPr>
          <p:cNvPr id="11" name="Grup 10">
            <a:extLst>
              <a:ext uri="{FF2B5EF4-FFF2-40B4-BE49-F238E27FC236}">
                <a16:creationId xmlns:a16="http://schemas.microsoft.com/office/drawing/2014/main" id="{A9C8E741-28BF-4A8B-97D3-76CDEE65E63F}"/>
              </a:ext>
            </a:extLst>
          </p:cNvPr>
          <p:cNvGrpSpPr/>
          <p:nvPr/>
        </p:nvGrpSpPr>
        <p:grpSpPr>
          <a:xfrm>
            <a:off x="7656872" y="4564344"/>
            <a:ext cx="1512000" cy="1512000"/>
            <a:chOff x="8435499" y="3346074"/>
            <a:chExt cx="1512000" cy="1512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BFEFC15-AE46-43BC-A483-443E7284FAC3}"/>
                </a:ext>
              </a:extLst>
            </p:cNvPr>
            <p:cNvSpPr/>
            <p:nvPr/>
          </p:nvSpPr>
          <p:spPr>
            <a:xfrm>
              <a:off x="8435499" y="3346074"/>
              <a:ext cx="1512000" cy="1512000"/>
            </a:xfrm>
            <a:prstGeom prst="ellipse">
              <a:avLst/>
            </a:prstGeom>
            <a:solidFill>
              <a:srgbClr val="86A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Metin kutusu 31">
              <a:extLst>
                <a:ext uri="{FF2B5EF4-FFF2-40B4-BE49-F238E27FC236}">
                  <a16:creationId xmlns:a16="http://schemas.microsoft.com/office/drawing/2014/main" id="{D8B2EC34-D227-4AFC-8953-09909D0E3651}"/>
                </a:ext>
              </a:extLst>
            </p:cNvPr>
            <p:cNvSpPr txBox="1"/>
            <p:nvPr/>
          </p:nvSpPr>
          <p:spPr>
            <a:xfrm>
              <a:off x="8531457" y="3871242"/>
              <a:ext cx="13724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«</a:t>
              </a:r>
              <a:r>
                <a:rPr kumimoji="0" lang="tr-TR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Buyers</a:t>
              </a:r>
              <a:r>
                <a:rPr kumimoji="0" lang="tr-T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»</a:t>
              </a:r>
            </a:p>
          </p:txBody>
        </p:sp>
      </p:grpSp>
      <p:grpSp>
        <p:nvGrpSpPr>
          <p:cNvPr id="14" name="Grup 13">
            <a:extLst>
              <a:ext uri="{FF2B5EF4-FFF2-40B4-BE49-F238E27FC236}">
                <a16:creationId xmlns:a16="http://schemas.microsoft.com/office/drawing/2014/main" id="{619B8DDF-E07A-40E6-9DFC-5A9A2DDADE5E}"/>
              </a:ext>
            </a:extLst>
          </p:cNvPr>
          <p:cNvGrpSpPr/>
          <p:nvPr/>
        </p:nvGrpSpPr>
        <p:grpSpPr>
          <a:xfrm>
            <a:off x="3081215" y="4564344"/>
            <a:ext cx="1762675" cy="1512000"/>
            <a:chOff x="7213801" y="1152245"/>
            <a:chExt cx="1762675" cy="1512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81F1CAC-C782-422C-AADF-6B763030ACC5}"/>
                </a:ext>
              </a:extLst>
            </p:cNvPr>
            <p:cNvSpPr/>
            <p:nvPr/>
          </p:nvSpPr>
          <p:spPr>
            <a:xfrm>
              <a:off x="7328051" y="1152245"/>
              <a:ext cx="1512000" cy="1512000"/>
            </a:xfrm>
            <a:prstGeom prst="ellipse">
              <a:avLst/>
            </a:prstGeom>
            <a:solidFill>
              <a:srgbClr val="86A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Metin kutusu 32">
              <a:extLst>
                <a:ext uri="{FF2B5EF4-FFF2-40B4-BE49-F238E27FC236}">
                  <a16:creationId xmlns:a16="http://schemas.microsoft.com/office/drawing/2014/main" id="{B99684FA-01C9-4464-AA63-9F6354A53E8D}"/>
                </a:ext>
              </a:extLst>
            </p:cNvPr>
            <p:cNvSpPr txBox="1"/>
            <p:nvPr/>
          </p:nvSpPr>
          <p:spPr>
            <a:xfrm>
              <a:off x="7213801" y="1567780"/>
              <a:ext cx="1762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Uluslararası Network</a:t>
              </a:r>
            </a:p>
          </p:txBody>
        </p:sp>
      </p:grpSp>
      <p:sp>
        <p:nvSpPr>
          <p:cNvPr id="42" name="Rectangle 5">
            <a:extLst>
              <a:ext uri="{FF2B5EF4-FFF2-40B4-BE49-F238E27FC236}">
                <a16:creationId xmlns:a16="http://schemas.microsoft.com/office/drawing/2014/main" id="{4D8FEBA7-A3A6-4555-85F3-E06E7A2DB8FB}"/>
              </a:ext>
            </a:extLst>
          </p:cNvPr>
          <p:cNvSpPr/>
          <p:nvPr/>
        </p:nvSpPr>
        <p:spPr bwMode="auto">
          <a:xfrm>
            <a:off x="0" y="128075"/>
            <a:ext cx="12192000" cy="615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1" u="none" strike="noStrike" kern="1200" cap="none" spc="-50" normalizeH="0" baseline="0" noProof="0" dirty="0">
                <a:ln>
                  <a:noFill/>
                </a:ln>
                <a:solidFill>
                  <a:srgbClr val="002B82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Süreç Yönetim Şeması</a:t>
            </a:r>
          </a:p>
        </p:txBody>
      </p:sp>
      <p:grpSp>
        <p:nvGrpSpPr>
          <p:cNvPr id="16" name="Grup 15">
            <a:extLst>
              <a:ext uri="{FF2B5EF4-FFF2-40B4-BE49-F238E27FC236}">
                <a16:creationId xmlns:a16="http://schemas.microsoft.com/office/drawing/2014/main" id="{0E498F08-2D9F-4BFA-A6E9-4FDC7E8FCFB1}"/>
              </a:ext>
            </a:extLst>
          </p:cNvPr>
          <p:cNvGrpSpPr/>
          <p:nvPr/>
        </p:nvGrpSpPr>
        <p:grpSpPr>
          <a:xfrm>
            <a:off x="1815059" y="1511917"/>
            <a:ext cx="3699702" cy="650342"/>
            <a:chOff x="1815059" y="1511917"/>
            <a:chExt cx="3699702" cy="650342"/>
          </a:xfrm>
        </p:grpSpPr>
        <p:grpSp>
          <p:nvGrpSpPr>
            <p:cNvPr id="64" name="Grup 63">
              <a:extLst>
                <a:ext uri="{FF2B5EF4-FFF2-40B4-BE49-F238E27FC236}">
                  <a16:creationId xmlns:a16="http://schemas.microsoft.com/office/drawing/2014/main" id="{B3AC0911-A7FD-4C6F-9625-893EC17B3538}"/>
                </a:ext>
              </a:extLst>
            </p:cNvPr>
            <p:cNvGrpSpPr/>
            <p:nvPr/>
          </p:nvGrpSpPr>
          <p:grpSpPr>
            <a:xfrm>
              <a:off x="1815059" y="1511917"/>
              <a:ext cx="1210917" cy="650342"/>
              <a:chOff x="2208557" y="1334536"/>
              <a:chExt cx="1210917" cy="650342"/>
            </a:xfrm>
          </p:grpSpPr>
          <p:sp>
            <p:nvSpPr>
              <p:cNvPr id="65" name="Dikdörtgen: Yuvarlatılmış Köşeler 64">
                <a:extLst>
                  <a:ext uri="{FF2B5EF4-FFF2-40B4-BE49-F238E27FC236}">
                    <a16:creationId xmlns:a16="http://schemas.microsoft.com/office/drawing/2014/main" id="{4CDAC67B-1736-4679-85A8-DA6360F5FECB}"/>
                  </a:ext>
                </a:extLst>
              </p:cNvPr>
              <p:cNvSpPr/>
              <p:nvPr/>
            </p:nvSpPr>
            <p:spPr>
              <a:xfrm>
                <a:off x="2208557" y="1334536"/>
                <a:ext cx="1210917" cy="650342"/>
              </a:xfrm>
              <a:prstGeom prst="roundRect">
                <a:avLst/>
              </a:prstGeom>
              <a:solidFill>
                <a:srgbClr val="FFE07D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6" name="Metin kutusu 65">
                <a:extLst>
                  <a:ext uri="{FF2B5EF4-FFF2-40B4-BE49-F238E27FC236}">
                    <a16:creationId xmlns:a16="http://schemas.microsoft.com/office/drawing/2014/main" id="{A3D9AF3F-995C-4474-AF5D-FBEEB4398F84}"/>
                  </a:ext>
                </a:extLst>
              </p:cNvPr>
              <p:cNvSpPr txBox="1"/>
              <p:nvPr/>
            </p:nvSpPr>
            <p:spPr>
              <a:xfrm>
                <a:off x="2233567" y="1425572"/>
                <a:ext cx="11608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ndara" panose="020E0502030303020204" pitchFamily="34" charset="0"/>
                    <a:ea typeface="+mn-ea"/>
                    <a:cs typeface="+mn-cs"/>
                  </a:rPr>
                  <a:t>Küme 2</a:t>
                </a:r>
              </a:p>
            </p:txBody>
          </p:sp>
        </p:grpSp>
        <p:sp>
          <p:nvSpPr>
            <p:cNvPr id="46" name="Düz Bağlayıcı 45">
              <a:extLst>
                <a:ext uri="{FF2B5EF4-FFF2-40B4-BE49-F238E27FC236}">
                  <a16:creationId xmlns:a16="http://schemas.microsoft.com/office/drawing/2014/main" id="{B3F184BF-3AB2-4B3A-AF2F-2CC3F2B3321A}"/>
                </a:ext>
              </a:extLst>
            </p:cNvPr>
            <p:cNvSpPr/>
            <p:nvPr/>
          </p:nvSpPr>
          <p:spPr>
            <a:xfrm>
              <a:off x="3068912" y="1830136"/>
              <a:ext cx="2445849" cy="314702"/>
            </a:xfrm>
            <a:prstGeom prst="line">
              <a:avLst/>
            </a:prstGeom>
            <a:ln w="38100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8" name="Grup 17">
            <a:extLst>
              <a:ext uri="{FF2B5EF4-FFF2-40B4-BE49-F238E27FC236}">
                <a16:creationId xmlns:a16="http://schemas.microsoft.com/office/drawing/2014/main" id="{78D42926-DCA7-47C3-9CF7-38A87AC6EFF0}"/>
              </a:ext>
            </a:extLst>
          </p:cNvPr>
          <p:cNvGrpSpPr/>
          <p:nvPr/>
        </p:nvGrpSpPr>
        <p:grpSpPr>
          <a:xfrm>
            <a:off x="1826344" y="2162259"/>
            <a:ext cx="3688417" cy="1432973"/>
            <a:chOff x="1826344" y="2162259"/>
            <a:chExt cx="3688417" cy="1432973"/>
          </a:xfrm>
        </p:grpSpPr>
        <p:grpSp>
          <p:nvGrpSpPr>
            <p:cNvPr id="43" name="Grup 42">
              <a:extLst>
                <a:ext uri="{FF2B5EF4-FFF2-40B4-BE49-F238E27FC236}">
                  <a16:creationId xmlns:a16="http://schemas.microsoft.com/office/drawing/2014/main" id="{448F76BA-6806-4408-BBA9-4CA52D9B99E7}"/>
                </a:ext>
              </a:extLst>
            </p:cNvPr>
            <p:cNvGrpSpPr/>
            <p:nvPr/>
          </p:nvGrpSpPr>
          <p:grpSpPr>
            <a:xfrm>
              <a:off x="1826344" y="2944890"/>
              <a:ext cx="1210917" cy="650342"/>
              <a:chOff x="2208557" y="1334536"/>
              <a:chExt cx="1210917" cy="650342"/>
            </a:xfrm>
          </p:grpSpPr>
          <p:sp>
            <p:nvSpPr>
              <p:cNvPr id="44" name="Dikdörtgen: Yuvarlatılmış Köşeler 43">
                <a:extLst>
                  <a:ext uri="{FF2B5EF4-FFF2-40B4-BE49-F238E27FC236}">
                    <a16:creationId xmlns:a16="http://schemas.microsoft.com/office/drawing/2014/main" id="{D1C566B2-FD79-4DDB-8ED2-AFACF20C2D13}"/>
                  </a:ext>
                </a:extLst>
              </p:cNvPr>
              <p:cNvSpPr/>
              <p:nvPr/>
            </p:nvSpPr>
            <p:spPr>
              <a:xfrm>
                <a:off x="2208557" y="1334536"/>
                <a:ext cx="1210917" cy="650342"/>
              </a:xfrm>
              <a:prstGeom prst="roundRect">
                <a:avLst/>
              </a:prstGeom>
              <a:solidFill>
                <a:srgbClr val="FFE07D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5" name="Metin kutusu 44">
                <a:extLst>
                  <a:ext uri="{FF2B5EF4-FFF2-40B4-BE49-F238E27FC236}">
                    <a16:creationId xmlns:a16="http://schemas.microsoft.com/office/drawing/2014/main" id="{0B569B65-BD04-4326-97AB-B6049D8623B7}"/>
                  </a:ext>
                </a:extLst>
              </p:cNvPr>
              <p:cNvSpPr txBox="1"/>
              <p:nvPr/>
            </p:nvSpPr>
            <p:spPr>
              <a:xfrm>
                <a:off x="2224751" y="1425572"/>
                <a:ext cx="1178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ndara" panose="020E0502030303020204" pitchFamily="34" charset="0"/>
                    <a:ea typeface="+mn-ea"/>
                    <a:cs typeface="+mn-cs"/>
                  </a:rPr>
                  <a:t>Küme 4</a:t>
                </a:r>
              </a:p>
            </p:txBody>
          </p:sp>
        </p:grpSp>
        <p:sp>
          <p:nvSpPr>
            <p:cNvPr id="47" name="Düz Bağlayıcı 46">
              <a:extLst>
                <a:ext uri="{FF2B5EF4-FFF2-40B4-BE49-F238E27FC236}">
                  <a16:creationId xmlns:a16="http://schemas.microsoft.com/office/drawing/2014/main" id="{66B3447F-A25D-4C0B-9F24-66AA5F4D75C2}"/>
                </a:ext>
              </a:extLst>
            </p:cNvPr>
            <p:cNvSpPr/>
            <p:nvPr/>
          </p:nvSpPr>
          <p:spPr>
            <a:xfrm flipV="1">
              <a:off x="3057628" y="2162259"/>
              <a:ext cx="2457133" cy="1109014"/>
            </a:xfrm>
            <a:prstGeom prst="line">
              <a:avLst/>
            </a:prstGeom>
            <a:ln w="38100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7" name="Grup 16">
            <a:extLst>
              <a:ext uri="{FF2B5EF4-FFF2-40B4-BE49-F238E27FC236}">
                <a16:creationId xmlns:a16="http://schemas.microsoft.com/office/drawing/2014/main" id="{3EBF7287-A772-45EB-9F9E-21F6337559FC}"/>
              </a:ext>
            </a:extLst>
          </p:cNvPr>
          <p:cNvGrpSpPr/>
          <p:nvPr/>
        </p:nvGrpSpPr>
        <p:grpSpPr>
          <a:xfrm>
            <a:off x="1826344" y="2162257"/>
            <a:ext cx="3638123" cy="716488"/>
            <a:chOff x="1826344" y="2162257"/>
            <a:chExt cx="3638123" cy="716488"/>
          </a:xfrm>
        </p:grpSpPr>
        <p:grpSp>
          <p:nvGrpSpPr>
            <p:cNvPr id="67" name="Grup 66">
              <a:extLst>
                <a:ext uri="{FF2B5EF4-FFF2-40B4-BE49-F238E27FC236}">
                  <a16:creationId xmlns:a16="http://schemas.microsoft.com/office/drawing/2014/main" id="{A95D3376-4368-4E9D-A551-5A42D31F96C9}"/>
                </a:ext>
              </a:extLst>
            </p:cNvPr>
            <p:cNvGrpSpPr/>
            <p:nvPr/>
          </p:nvGrpSpPr>
          <p:grpSpPr>
            <a:xfrm>
              <a:off x="1826344" y="2228403"/>
              <a:ext cx="1210917" cy="650342"/>
              <a:chOff x="2208557" y="1334536"/>
              <a:chExt cx="1210917" cy="650342"/>
            </a:xfrm>
          </p:grpSpPr>
          <p:sp>
            <p:nvSpPr>
              <p:cNvPr id="68" name="Dikdörtgen: Yuvarlatılmış Köşeler 67">
                <a:extLst>
                  <a:ext uri="{FF2B5EF4-FFF2-40B4-BE49-F238E27FC236}">
                    <a16:creationId xmlns:a16="http://schemas.microsoft.com/office/drawing/2014/main" id="{497B7E76-A350-49A4-8A17-8F06BDD15333}"/>
                  </a:ext>
                </a:extLst>
              </p:cNvPr>
              <p:cNvSpPr/>
              <p:nvPr/>
            </p:nvSpPr>
            <p:spPr>
              <a:xfrm>
                <a:off x="2208557" y="1334536"/>
                <a:ext cx="1210917" cy="650342"/>
              </a:xfrm>
              <a:prstGeom prst="roundRect">
                <a:avLst/>
              </a:prstGeom>
              <a:solidFill>
                <a:srgbClr val="FFE07D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9" name="Metin kutusu 68">
                <a:extLst>
                  <a:ext uri="{FF2B5EF4-FFF2-40B4-BE49-F238E27FC236}">
                    <a16:creationId xmlns:a16="http://schemas.microsoft.com/office/drawing/2014/main" id="{2398769C-6F79-43D5-8EDA-1F356FFF7B27}"/>
                  </a:ext>
                </a:extLst>
              </p:cNvPr>
              <p:cNvSpPr txBox="1"/>
              <p:nvPr/>
            </p:nvSpPr>
            <p:spPr>
              <a:xfrm>
                <a:off x="2233567" y="1425572"/>
                <a:ext cx="11608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ndara" panose="020E0502030303020204" pitchFamily="34" charset="0"/>
                    <a:ea typeface="+mn-ea"/>
                    <a:cs typeface="+mn-cs"/>
                  </a:rPr>
                  <a:t>Küme 3</a:t>
                </a:r>
              </a:p>
            </p:txBody>
          </p:sp>
        </p:grpSp>
        <p:sp>
          <p:nvSpPr>
            <p:cNvPr id="48" name="Düz Bağlayıcı 47">
              <a:extLst>
                <a:ext uri="{FF2B5EF4-FFF2-40B4-BE49-F238E27FC236}">
                  <a16:creationId xmlns:a16="http://schemas.microsoft.com/office/drawing/2014/main" id="{03B34DD7-5E91-451A-BA74-6268FA1A39E5}"/>
                </a:ext>
              </a:extLst>
            </p:cNvPr>
            <p:cNvSpPr/>
            <p:nvPr/>
          </p:nvSpPr>
          <p:spPr>
            <a:xfrm flipV="1">
              <a:off x="3037258" y="2162257"/>
              <a:ext cx="2427209" cy="411105"/>
            </a:xfrm>
            <a:prstGeom prst="line">
              <a:avLst/>
            </a:prstGeom>
            <a:ln w="38100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8" name="Dikdörtgen: Yuvarlatılmış Köşeler 37">
            <a:extLst>
              <a:ext uri="{FF2B5EF4-FFF2-40B4-BE49-F238E27FC236}">
                <a16:creationId xmlns:a16="http://schemas.microsoft.com/office/drawing/2014/main" id="{DC901112-1275-4D52-9374-FE39BAC0BBF4}"/>
              </a:ext>
            </a:extLst>
          </p:cNvPr>
          <p:cNvSpPr/>
          <p:nvPr/>
        </p:nvSpPr>
        <p:spPr>
          <a:xfrm rot="331752">
            <a:off x="3241704" y="1560368"/>
            <a:ext cx="1292815" cy="715089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İş ve İçerik Geliştirme</a:t>
            </a:r>
          </a:p>
        </p:txBody>
      </p:sp>
      <p:sp>
        <p:nvSpPr>
          <p:cNvPr id="35" name="Dikdörtgen: Yuvarlatılmış Köşeler 34">
            <a:extLst>
              <a:ext uri="{FF2B5EF4-FFF2-40B4-BE49-F238E27FC236}">
                <a16:creationId xmlns:a16="http://schemas.microsoft.com/office/drawing/2014/main" id="{B3313095-55CE-41BA-BA7E-82AF00532B7F}"/>
              </a:ext>
            </a:extLst>
          </p:cNvPr>
          <p:cNvSpPr/>
          <p:nvPr/>
        </p:nvSpPr>
        <p:spPr>
          <a:xfrm rot="20233861">
            <a:off x="3269407" y="2457387"/>
            <a:ext cx="1463759" cy="715089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b="1" i="1" dirty="0">
                <a:solidFill>
                  <a:prstClr val="black"/>
                </a:solidFill>
                <a:latin typeface="Candara" panose="020E0502030303020204" pitchFamily="34" charset="0"/>
              </a:rPr>
              <a:t>Motivasyon Yönetimi</a:t>
            </a:r>
          </a:p>
        </p:txBody>
      </p:sp>
      <p:grpSp>
        <p:nvGrpSpPr>
          <p:cNvPr id="31" name="Grup 30">
            <a:extLst>
              <a:ext uri="{FF2B5EF4-FFF2-40B4-BE49-F238E27FC236}">
                <a16:creationId xmlns:a16="http://schemas.microsoft.com/office/drawing/2014/main" id="{AC427222-D256-4F17-9E49-BCD42C2FDAD3}"/>
              </a:ext>
            </a:extLst>
          </p:cNvPr>
          <p:cNvGrpSpPr/>
          <p:nvPr/>
        </p:nvGrpSpPr>
        <p:grpSpPr>
          <a:xfrm>
            <a:off x="1826345" y="2362998"/>
            <a:ext cx="8998372" cy="2327515"/>
            <a:chOff x="1826345" y="2362998"/>
            <a:chExt cx="8998372" cy="2327515"/>
          </a:xfrm>
        </p:grpSpPr>
        <p:grpSp>
          <p:nvGrpSpPr>
            <p:cNvPr id="26" name="Grup 25">
              <a:extLst>
                <a:ext uri="{FF2B5EF4-FFF2-40B4-BE49-F238E27FC236}">
                  <a16:creationId xmlns:a16="http://schemas.microsoft.com/office/drawing/2014/main" id="{20A79DDB-35F2-40B4-9C32-A540E7D7DE9E}"/>
                </a:ext>
              </a:extLst>
            </p:cNvPr>
            <p:cNvGrpSpPr/>
            <p:nvPr/>
          </p:nvGrpSpPr>
          <p:grpSpPr>
            <a:xfrm>
              <a:off x="1826345" y="2362998"/>
              <a:ext cx="8998372" cy="2327515"/>
              <a:chOff x="1826345" y="2362998"/>
              <a:chExt cx="8998372" cy="2327515"/>
            </a:xfrm>
          </p:grpSpPr>
          <p:sp>
            <p:nvSpPr>
              <p:cNvPr id="53" name="Düz Bağlayıcı 52">
                <a:extLst>
                  <a:ext uri="{FF2B5EF4-FFF2-40B4-BE49-F238E27FC236}">
                    <a16:creationId xmlns:a16="http://schemas.microsoft.com/office/drawing/2014/main" id="{8D510957-117C-443E-BAA3-0A86952FB9EB}"/>
                  </a:ext>
                </a:extLst>
              </p:cNvPr>
              <p:cNvSpPr/>
              <p:nvPr/>
            </p:nvSpPr>
            <p:spPr>
              <a:xfrm rot="3660000">
                <a:off x="5138612" y="2768104"/>
                <a:ext cx="1746601" cy="936390"/>
              </a:xfrm>
              <a:prstGeom prst="line">
                <a:avLst/>
              </a:prstGeom>
              <a:ln w="76200"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49" name="Grup 48">
                <a:extLst>
                  <a:ext uri="{FF2B5EF4-FFF2-40B4-BE49-F238E27FC236}">
                    <a16:creationId xmlns:a16="http://schemas.microsoft.com/office/drawing/2014/main" id="{8CBD24BF-078F-449B-9762-43AD7B3B9787}"/>
                  </a:ext>
                </a:extLst>
              </p:cNvPr>
              <p:cNvGrpSpPr/>
              <p:nvPr/>
            </p:nvGrpSpPr>
            <p:grpSpPr>
              <a:xfrm>
                <a:off x="1826345" y="3738660"/>
                <a:ext cx="8998372" cy="951853"/>
                <a:chOff x="2208557" y="1334535"/>
                <a:chExt cx="1210917" cy="951853"/>
              </a:xfrm>
            </p:grpSpPr>
            <p:sp>
              <p:nvSpPr>
                <p:cNvPr id="50" name="Dikdörtgen: Yuvarlatılmış Köşeler 49">
                  <a:extLst>
                    <a:ext uri="{FF2B5EF4-FFF2-40B4-BE49-F238E27FC236}">
                      <a16:creationId xmlns:a16="http://schemas.microsoft.com/office/drawing/2014/main" id="{D44F6183-C8D1-482B-A3D0-C92297A2CF42}"/>
                    </a:ext>
                  </a:extLst>
                </p:cNvPr>
                <p:cNvSpPr/>
                <p:nvPr/>
              </p:nvSpPr>
              <p:spPr>
                <a:xfrm>
                  <a:off x="2208557" y="1334535"/>
                  <a:ext cx="1210917" cy="951853"/>
                </a:xfrm>
                <a:prstGeom prst="roundRect">
                  <a:avLst/>
                </a:prstGeom>
                <a:solidFill>
                  <a:srgbClr val="86AEFF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51" name="Metin kutusu 50">
                  <a:extLst>
                    <a:ext uri="{FF2B5EF4-FFF2-40B4-BE49-F238E27FC236}">
                      <a16:creationId xmlns:a16="http://schemas.microsoft.com/office/drawing/2014/main" id="{D2E23F61-4421-4022-86BF-BDAB4CCE2256}"/>
                    </a:ext>
                  </a:extLst>
                </p:cNvPr>
                <p:cNvSpPr txBox="1"/>
                <p:nvPr/>
              </p:nvSpPr>
              <p:spPr>
                <a:xfrm>
                  <a:off x="2657276" y="1463672"/>
                  <a:ext cx="31348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r-TR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ndara" panose="020E0502030303020204" pitchFamily="34" charset="0"/>
                      <a:ea typeface="+mn-ea"/>
                      <a:cs typeface="+mn-cs"/>
                    </a:rPr>
                    <a:t>Çözüm Ortakları</a:t>
                  </a:r>
                </a:p>
              </p:txBody>
            </p:sp>
          </p:grpSp>
        </p:grpSp>
        <p:sp>
          <p:nvSpPr>
            <p:cNvPr id="52" name="Dikdörtgen: Yuvarlatılmış Köşeler 51">
              <a:extLst>
                <a:ext uri="{FF2B5EF4-FFF2-40B4-BE49-F238E27FC236}">
                  <a16:creationId xmlns:a16="http://schemas.microsoft.com/office/drawing/2014/main" id="{55B5CD9C-4841-4297-B5B8-CB4C1A9B0E39}"/>
                </a:ext>
              </a:extLst>
            </p:cNvPr>
            <p:cNvSpPr/>
            <p:nvPr/>
          </p:nvSpPr>
          <p:spPr>
            <a:xfrm>
              <a:off x="2867607" y="4196823"/>
              <a:ext cx="6788847" cy="408623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Organizasyon &amp; </a:t>
              </a:r>
              <a:r>
                <a:rPr kumimoji="0" lang="tr-TR" sz="1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Satınalma</a:t>
              </a:r>
              <a:r>
                <a:rPr kumimoji="0" lang="tr-TR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 &amp; İletişim Yönetimi </a:t>
              </a:r>
            </a:p>
          </p:txBody>
        </p:sp>
      </p:grpSp>
      <p:grpSp>
        <p:nvGrpSpPr>
          <p:cNvPr id="25" name="Grup 24">
            <a:extLst>
              <a:ext uri="{FF2B5EF4-FFF2-40B4-BE49-F238E27FC236}">
                <a16:creationId xmlns:a16="http://schemas.microsoft.com/office/drawing/2014/main" id="{ADBC3240-7736-45CD-85B5-D5930DCFDD4D}"/>
              </a:ext>
            </a:extLst>
          </p:cNvPr>
          <p:cNvGrpSpPr/>
          <p:nvPr/>
        </p:nvGrpSpPr>
        <p:grpSpPr>
          <a:xfrm>
            <a:off x="364286" y="301324"/>
            <a:ext cx="2509642" cy="5409691"/>
            <a:chOff x="364286" y="301324"/>
            <a:chExt cx="2509642" cy="5409691"/>
          </a:xfrm>
        </p:grpSpPr>
        <p:sp>
          <p:nvSpPr>
            <p:cNvPr id="54" name="Düz Bağlayıcı 53">
              <a:extLst>
                <a:ext uri="{FF2B5EF4-FFF2-40B4-BE49-F238E27FC236}">
                  <a16:creationId xmlns:a16="http://schemas.microsoft.com/office/drawing/2014/main" id="{9A88BB9D-A4D4-4B57-82AF-23B87FD3D98B}"/>
                </a:ext>
              </a:extLst>
            </p:cNvPr>
            <p:cNvSpPr/>
            <p:nvPr/>
          </p:nvSpPr>
          <p:spPr>
            <a:xfrm rot="3660000">
              <a:off x="-634367" y="1876911"/>
              <a:ext cx="4506948" cy="2509642"/>
            </a:xfrm>
            <a:prstGeom prst="line">
              <a:avLst/>
            </a:prstGeom>
            <a:ln w="136525">
              <a:headEnd type="stealth"/>
              <a:tailEnd type="stealth"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Dikdörtgen: Yuvarlatılmış Köşeler 54">
              <a:extLst>
                <a:ext uri="{FF2B5EF4-FFF2-40B4-BE49-F238E27FC236}">
                  <a16:creationId xmlns:a16="http://schemas.microsoft.com/office/drawing/2014/main" id="{51295179-45AB-49E8-91A2-DA3513B89F6A}"/>
                </a:ext>
              </a:extLst>
            </p:cNvPr>
            <p:cNvSpPr/>
            <p:nvPr/>
          </p:nvSpPr>
          <p:spPr>
            <a:xfrm rot="16200000">
              <a:off x="-1361710" y="2801858"/>
              <a:ext cx="5409691" cy="408623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DÜZENLİ   ETKİ   TAKİBİ</a:t>
              </a:r>
            </a:p>
          </p:txBody>
        </p:sp>
      </p:grpSp>
      <p:grpSp>
        <p:nvGrpSpPr>
          <p:cNvPr id="4" name="Grup 3">
            <a:extLst>
              <a:ext uri="{FF2B5EF4-FFF2-40B4-BE49-F238E27FC236}">
                <a16:creationId xmlns:a16="http://schemas.microsoft.com/office/drawing/2014/main" id="{8A1DE1C8-7DFB-489C-8486-11164385AE7F}"/>
              </a:ext>
            </a:extLst>
          </p:cNvPr>
          <p:cNvGrpSpPr/>
          <p:nvPr/>
        </p:nvGrpSpPr>
        <p:grpSpPr>
          <a:xfrm rot="5400000">
            <a:off x="7305819" y="-788672"/>
            <a:ext cx="1978949" cy="4273606"/>
            <a:chOff x="10716193" y="1900201"/>
            <a:chExt cx="1978949" cy="4273606"/>
          </a:xfrm>
        </p:grpSpPr>
        <p:sp>
          <p:nvSpPr>
            <p:cNvPr id="56" name="Düz Bağlayıcı 55">
              <a:extLst>
                <a:ext uri="{FF2B5EF4-FFF2-40B4-BE49-F238E27FC236}">
                  <a16:creationId xmlns:a16="http://schemas.microsoft.com/office/drawing/2014/main" id="{F5EB770B-D0EC-4CCF-A929-724B6C7BCCAA}"/>
                </a:ext>
              </a:extLst>
            </p:cNvPr>
            <p:cNvSpPr/>
            <p:nvPr/>
          </p:nvSpPr>
          <p:spPr>
            <a:xfrm rot="3660000">
              <a:off x="9928717" y="2687677"/>
              <a:ext cx="3553901" cy="1978949"/>
            </a:xfrm>
            <a:prstGeom prst="line">
              <a:avLst/>
            </a:prstGeom>
            <a:ln w="136525">
              <a:headEnd type="none"/>
              <a:tailEnd type="stealth"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" name="Dikdörtgen: Yuvarlatılmış Köşeler 56">
              <a:hlinkClick r:id="rId3" action="ppaction://hlinkpres?slideindex=1&amp;slidetitle="/>
              <a:extLst>
                <a:ext uri="{FF2B5EF4-FFF2-40B4-BE49-F238E27FC236}">
                  <a16:creationId xmlns:a16="http://schemas.microsoft.com/office/drawing/2014/main" id="{FA29FA8C-6899-4CAD-B7F7-FE0706D2C5FF}"/>
                </a:ext>
              </a:extLst>
            </p:cNvPr>
            <p:cNvSpPr/>
            <p:nvPr/>
          </p:nvSpPr>
          <p:spPr>
            <a:xfrm rot="16200000">
              <a:off x="9613518" y="4064345"/>
              <a:ext cx="3810301" cy="408623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DENETİM</a:t>
              </a:r>
            </a:p>
          </p:txBody>
        </p:sp>
      </p:grpSp>
      <p:grpSp>
        <p:nvGrpSpPr>
          <p:cNvPr id="27" name="Grup 26">
            <a:extLst>
              <a:ext uri="{FF2B5EF4-FFF2-40B4-BE49-F238E27FC236}">
                <a16:creationId xmlns:a16="http://schemas.microsoft.com/office/drawing/2014/main" id="{68C088EF-991A-47AD-896A-15B3A1074BB0}"/>
              </a:ext>
            </a:extLst>
          </p:cNvPr>
          <p:cNvGrpSpPr/>
          <p:nvPr/>
        </p:nvGrpSpPr>
        <p:grpSpPr>
          <a:xfrm>
            <a:off x="5130161" y="1334712"/>
            <a:ext cx="1727080" cy="1727080"/>
            <a:chOff x="5130161" y="1334712"/>
            <a:chExt cx="1727080" cy="172708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C74FA4B-670C-4608-8FAA-D8C45EDC0AC6}"/>
                </a:ext>
              </a:extLst>
            </p:cNvPr>
            <p:cNvSpPr/>
            <p:nvPr/>
          </p:nvSpPr>
          <p:spPr>
            <a:xfrm>
              <a:off x="5130161" y="1334712"/>
              <a:ext cx="1727080" cy="1727080"/>
            </a:xfrm>
            <a:prstGeom prst="ellipse">
              <a:avLst/>
            </a:prstGeom>
            <a:solidFill>
              <a:srgbClr val="7F8AA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Dikdörtgen: Yuvarlatılmış Köşeler 38">
              <a:extLst>
                <a:ext uri="{FF2B5EF4-FFF2-40B4-BE49-F238E27FC236}">
                  <a16:creationId xmlns:a16="http://schemas.microsoft.com/office/drawing/2014/main" id="{070B510C-C6A6-43B6-A81B-71C5D5054C23}"/>
                </a:ext>
              </a:extLst>
            </p:cNvPr>
            <p:cNvSpPr/>
            <p:nvPr/>
          </p:nvSpPr>
          <p:spPr>
            <a:xfrm>
              <a:off x="5264960" y="1676855"/>
              <a:ext cx="1552701" cy="1123712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0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İŞBİRLİĞİ KURULUŞU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20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(IHKIB)</a:t>
              </a:r>
              <a:endParaRPr kumimoji="0" lang="tr-TR" sz="2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3220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D6D9-AF8A-4782-8C1A-91D120865903}" type="datetime1">
              <a:rPr lang="en-US" smtClean="0"/>
              <a:t>7/24/2019</a:t>
            </a:fld>
            <a:endParaRPr lang="en-US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36" name="Rectangle 5"/>
          <p:cNvSpPr/>
          <p:nvPr/>
        </p:nvSpPr>
        <p:spPr bwMode="auto">
          <a:xfrm>
            <a:off x="330200" y="455062"/>
            <a:ext cx="11569700" cy="578882"/>
          </a:xfrm>
          <a:prstGeom prst="roundRect">
            <a:avLst/>
          </a:prstGeom>
          <a:solidFill>
            <a:srgbClr val="00206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tr-TR" sz="2800" dirty="0">
                <a:solidFill>
                  <a:schemeClr val="bg1"/>
                </a:solidFill>
                <a:latin typeface="Candara" panose="020E0502030303020204" pitchFamily="34" charset="0"/>
              </a:rPr>
              <a:t>Proje Yönetim Prensipleri </a:t>
            </a:r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E9624D9A-DA4A-4E1A-87D5-546194AEA23C}"/>
              </a:ext>
            </a:extLst>
          </p:cNvPr>
          <p:cNvSpPr/>
          <p:nvPr/>
        </p:nvSpPr>
        <p:spPr>
          <a:xfrm>
            <a:off x="999426" y="1241048"/>
            <a:ext cx="4662089" cy="476726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tr-TR" sz="2200" dirty="0">
                <a:solidFill>
                  <a:schemeClr val="bg1"/>
                </a:solidFill>
                <a:latin typeface="Candara" panose="020E0502030303020204" pitchFamily="34" charset="0"/>
              </a:rPr>
              <a:t>Uzun Soluklu ve </a:t>
            </a:r>
            <a:r>
              <a:rPr lang="tr-TR" sz="2200" dirty="0" err="1">
                <a:solidFill>
                  <a:schemeClr val="bg1"/>
                </a:solidFill>
                <a:latin typeface="Candara" panose="020E0502030303020204" pitchFamily="34" charset="0"/>
              </a:rPr>
              <a:t>Tailor-made</a:t>
            </a:r>
            <a:endParaRPr lang="tr-TR" sz="2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F2357016-E080-4D62-A107-DF7ACBE85EB7}"/>
              </a:ext>
            </a:extLst>
          </p:cNvPr>
          <p:cNvSpPr/>
          <p:nvPr/>
        </p:nvSpPr>
        <p:spPr>
          <a:xfrm>
            <a:off x="999424" y="2672222"/>
            <a:ext cx="4662089" cy="476726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tr-TR" sz="2200" dirty="0">
                <a:solidFill>
                  <a:schemeClr val="bg1"/>
                </a:solidFill>
                <a:latin typeface="Candara" panose="020E0502030303020204" pitchFamily="34" charset="0"/>
              </a:rPr>
              <a:t>Ölçülebilir Performans</a:t>
            </a:r>
          </a:p>
        </p:txBody>
      </p:sp>
      <p:sp>
        <p:nvSpPr>
          <p:cNvPr id="9" name="Dikdörtgen: Yuvarlatılmış Köşeler 8">
            <a:extLst>
              <a:ext uri="{FF2B5EF4-FFF2-40B4-BE49-F238E27FC236}">
                <a16:creationId xmlns:a16="http://schemas.microsoft.com/office/drawing/2014/main" id="{1348C225-D620-49EB-BD31-7424C811757E}"/>
              </a:ext>
            </a:extLst>
          </p:cNvPr>
          <p:cNvSpPr/>
          <p:nvPr/>
        </p:nvSpPr>
        <p:spPr>
          <a:xfrm>
            <a:off x="999423" y="1956635"/>
            <a:ext cx="4662089" cy="476726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tr-TR" sz="2200" dirty="0">
                <a:solidFill>
                  <a:schemeClr val="bg1"/>
                </a:solidFill>
                <a:latin typeface="Candara" panose="020E0502030303020204" pitchFamily="34" charset="0"/>
              </a:rPr>
              <a:t>Aktif İK Katılımı</a:t>
            </a:r>
          </a:p>
        </p:txBody>
      </p:sp>
      <p:sp>
        <p:nvSpPr>
          <p:cNvPr id="10" name="Dikdörtgen: Yuvarlatılmış Köşeler 9">
            <a:extLst>
              <a:ext uri="{FF2B5EF4-FFF2-40B4-BE49-F238E27FC236}">
                <a16:creationId xmlns:a16="http://schemas.microsoft.com/office/drawing/2014/main" id="{4A3326E5-BBB9-406E-82E6-3625BD631C92}"/>
              </a:ext>
            </a:extLst>
          </p:cNvPr>
          <p:cNvSpPr/>
          <p:nvPr/>
        </p:nvSpPr>
        <p:spPr>
          <a:xfrm>
            <a:off x="5977754" y="1241048"/>
            <a:ext cx="5267981" cy="476726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tr-TR" sz="2200" dirty="0">
                <a:solidFill>
                  <a:schemeClr val="bg1"/>
                </a:solidFill>
                <a:latin typeface="Candara" panose="020E0502030303020204" pitchFamily="34" charset="0"/>
              </a:rPr>
              <a:t>Uygulamalı / Belgelendirilebilir</a:t>
            </a:r>
          </a:p>
        </p:txBody>
      </p:sp>
      <p:sp>
        <p:nvSpPr>
          <p:cNvPr id="12" name="Dikdörtgen: Yuvarlatılmış Köşeler 11">
            <a:extLst>
              <a:ext uri="{FF2B5EF4-FFF2-40B4-BE49-F238E27FC236}">
                <a16:creationId xmlns:a16="http://schemas.microsoft.com/office/drawing/2014/main" id="{5B7A3145-598D-4245-84F1-F8BC4B6ED981}"/>
              </a:ext>
            </a:extLst>
          </p:cNvPr>
          <p:cNvSpPr/>
          <p:nvPr/>
        </p:nvSpPr>
        <p:spPr>
          <a:xfrm>
            <a:off x="5977754" y="1958228"/>
            <a:ext cx="5267981" cy="476726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tr-TR" sz="2200" dirty="0">
                <a:solidFill>
                  <a:schemeClr val="bg1"/>
                </a:solidFill>
                <a:latin typeface="Candara" panose="020E0502030303020204" pitchFamily="34" charset="0"/>
              </a:rPr>
              <a:t>Hedef Pazarlara Hazırlayıcı</a:t>
            </a:r>
          </a:p>
        </p:txBody>
      </p:sp>
      <p:sp>
        <p:nvSpPr>
          <p:cNvPr id="14" name="Dikdörtgen: Yuvarlatılmış Köşeler 13">
            <a:extLst>
              <a:ext uri="{FF2B5EF4-FFF2-40B4-BE49-F238E27FC236}">
                <a16:creationId xmlns:a16="http://schemas.microsoft.com/office/drawing/2014/main" id="{15869ECE-31DB-4D93-ACBB-59FD5B572C81}"/>
              </a:ext>
            </a:extLst>
          </p:cNvPr>
          <p:cNvSpPr/>
          <p:nvPr/>
        </p:nvSpPr>
        <p:spPr>
          <a:xfrm>
            <a:off x="5977754" y="2672222"/>
            <a:ext cx="5267981" cy="476726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tr-TR" sz="2200" dirty="0">
                <a:solidFill>
                  <a:schemeClr val="bg1"/>
                </a:solidFill>
                <a:latin typeface="Candara" panose="020E0502030303020204" pitchFamily="34" charset="0"/>
              </a:rPr>
              <a:t>Gizlilik &amp; Bilgi Güvenliği </a:t>
            </a:r>
          </a:p>
        </p:txBody>
      </p:sp>
      <p:cxnSp>
        <p:nvCxnSpPr>
          <p:cNvPr id="22" name="Düz Bağlayıcı 21">
            <a:extLst>
              <a:ext uri="{FF2B5EF4-FFF2-40B4-BE49-F238E27FC236}">
                <a16:creationId xmlns:a16="http://schemas.microsoft.com/office/drawing/2014/main" id="{40828DD4-AAEB-4797-B37C-5B5B66A2257F}"/>
              </a:ext>
            </a:extLst>
          </p:cNvPr>
          <p:cNvCxnSpPr>
            <a:cxnSpLocks/>
          </p:cNvCxnSpPr>
          <p:nvPr/>
        </p:nvCxnSpPr>
        <p:spPr>
          <a:xfrm>
            <a:off x="6269454" y="4533566"/>
            <a:ext cx="0" cy="78613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Dikdörtgen: Yuvarlatılmış Köşeler 22">
            <a:extLst>
              <a:ext uri="{FF2B5EF4-FFF2-40B4-BE49-F238E27FC236}">
                <a16:creationId xmlns:a16="http://schemas.microsoft.com/office/drawing/2014/main" id="{F16B180C-5393-4117-95FF-0441EC3D751A}"/>
              </a:ext>
            </a:extLst>
          </p:cNvPr>
          <p:cNvSpPr/>
          <p:nvPr/>
        </p:nvSpPr>
        <p:spPr>
          <a:xfrm>
            <a:off x="3376351" y="4418801"/>
            <a:ext cx="2893103" cy="101566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2000" i="1" dirty="0">
                <a:solidFill>
                  <a:schemeClr val="tx1"/>
                </a:solidFill>
                <a:latin typeface="Candara" panose="020E0502030303020204" pitchFamily="34" charset="0"/>
              </a:rPr>
              <a:t>Ticaret Bakanlığı</a:t>
            </a:r>
          </a:p>
          <a:p>
            <a:pPr algn="ctr"/>
            <a:r>
              <a:rPr lang="tr-TR" sz="2000" i="1" dirty="0">
                <a:solidFill>
                  <a:schemeClr val="tx1"/>
                </a:solidFill>
                <a:latin typeface="Candara" panose="020E0502030303020204" pitchFamily="34" charset="0"/>
              </a:rPr>
              <a:t>Kümelenme </a:t>
            </a:r>
          </a:p>
          <a:p>
            <a:pPr algn="ctr"/>
            <a:r>
              <a:rPr lang="tr-TR" sz="2000" i="1" dirty="0">
                <a:solidFill>
                  <a:schemeClr val="tx1"/>
                </a:solidFill>
                <a:latin typeface="Candara" panose="020E0502030303020204" pitchFamily="34" charset="0"/>
              </a:rPr>
              <a:t>Konferansları (3 kez)</a:t>
            </a:r>
          </a:p>
        </p:txBody>
      </p:sp>
      <p:sp>
        <p:nvSpPr>
          <p:cNvPr id="25" name="Dikdörtgen: Yuvarlatılmış Köşeler 24">
            <a:extLst>
              <a:ext uri="{FF2B5EF4-FFF2-40B4-BE49-F238E27FC236}">
                <a16:creationId xmlns:a16="http://schemas.microsoft.com/office/drawing/2014/main" id="{B3D8BC73-EFFD-4746-A01C-4A04D98B522F}"/>
              </a:ext>
            </a:extLst>
          </p:cNvPr>
          <p:cNvSpPr/>
          <p:nvPr/>
        </p:nvSpPr>
        <p:spPr>
          <a:xfrm>
            <a:off x="330200" y="3726969"/>
            <a:ext cx="11569700" cy="578882"/>
          </a:xfrm>
          <a:prstGeom prst="roundRect">
            <a:avLst/>
          </a:prstGeom>
          <a:solidFill>
            <a:srgbClr val="00206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tr-TR" sz="2800" dirty="0">
                <a:solidFill>
                  <a:schemeClr val="bg1"/>
                </a:solidFill>
                <a:latin typeface="Candara" panose="020E0502030303020204" pitchFamily="34" charset="0"/>
              </a:rPr>
              <a:t>Örnek Çarpan Etkiler </a:t>
            </a:r>
          </a:p>
        </p:txBody>
      </p:sp>
      <p:cxnSp>
        <p:nvCxnSpPr>
          <p:cNvPr id="28" name="Düz Bağlayıcı 27">
            <a:extLst>
              <a:ext uri="{FF2B5EF4-FFF2-40B4-BE49-F238E27FC236}">
                <a16:creationId xmlns:a16="http://schemas.microsoft.com/office/drawing/2014/main" id="{AA4018A8-CD9F-4245-8BD2-9A0B7327A54E}"/>
              </a:ext>
            </a:extLst>
          </p:cNvPr>
          <p:cNvCxnSpPr>
            <a:cxnSpLocks/>
          </p:cNvCxnSpPr>
          <p:nvPr/>
        </p:nvCxnSpPr>
        <p:spPr>
          <a:xfrm>
            <a:off x="9166714" y="4533566"/>
            <a:ext cx="0" cy="78613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Dikdörtgen: Yuvarlatılmış Köşeler 28">
            <a:extLst>
              <a:ext uri="{FF2B5EF4-FFF2-40B4-BE49-F238E27FC236}">
                <a16:creationId xmlns:a16="http://schemas.microsoft.com/office/drawing/2014/main" id="{94CDDEEB-CB5B-4F2C-BEDD-7BACB2A8F6D3}"/>
              </a:ext>
            </a:extLst>
          </p:cNvPr>
          <p:cNvSpPr/>
          <p:nvPr/>
        </p:nvSpPr>
        <p:spPr>
          <a:xfrm>
            <a:off x="6293217" y="4418801"/>
            <a:ext cx="2893104" cy="101566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2000" i="1" dirty="0">
                <a:solidFill>
                  <a:schemeClr val="tx1"/>
                </a:solidFill>
                <a:latin typeface="Candara" panose="020E0502030303020204" pitchFamily="34" charset="0"/>
              </a:rPr>
              <a:t>ETF (</a:t>
            </a:r>
            <a:r>
              <a:rPr lang="tr-TR" sz="2000" i="1" dirty="0" err="1">
                <a:solidFill>
                  <a:schemeClr val="tx1"/>
                </a:solidFill>
                <a:latin typeface="Candara" panose="020E0502030303020204" pitchFamily="34" charset="0"/>
              </a:rPr>
              <a:t>European</a:t>
            </a:r>
            <a:r>
              <a:rPr lang="tr-TR" sz="2000" i="1" dirty="0">
                <a:solidFill>
                  <a:schemeClr val="tx1"/>
                </a:solidFill>
                <a:latin typeface="Candara" panose="020E0502030303020204" pitchFamily="34" charset="0"/>
              </a:rPr>
              <a:t> Training Foundation) </a:t>
            </a:r>
          </a:p>
          <a:p>
            <a:pPr algn="ctr"/>
            <a:r>
              <a:rPr lang="tr-TR" sz="2000" i="1" dirty="0">
                <a:solidFill>
                  <a:schemeClr val="tx1"/>
                </a:solidFill>
                <a:latin typeface="Candara" panose="020E0502030303020204" pitchFamily="34" charset="0"/>
              </a:rPr>
              <a:t>Best </a:t>
            </a:r>
            <a:r>
              <a:rPr lang="tr-TR" sz="2000" i="1" dirty="0" err="1">
                <a:solidFill>
                  <a:schemeClr val="tx1"/>
                </a:solidFill>
                <a:latin typeface="Candara" panose="020E0502030303020204" pitchFamily="34" charset="0"/>
              </a:rPr>
              <a:t>Practices</a:t>
            </a:r>
            <a:r>
              <a:rPr lang="tr-TR" sz="2000" i="1" dirty="0">
                <a:solidFill>
                  <a:schemeClr val="tx1"/>
                </a:solidFill>
                <a:latin typeface="Candara" panose="020E0502030303020204" pitchFamily="34" charset="0"/>
              </a:rPr>
              <a:t> Conference </a:t>
            </a:r>
          </a:p>
        </p:txBody>
      </p:sp>
      <p:sp>
        <p:nvSpPr>
          <p:cNvPr id="31" name="Dikdörtgen: Yuvarlatılmış Köşeler 30">
            <a:extLst>
              <a:ext uri="{FF2B5EF4-FFF2-40B4-BE49-F238E27FC236}">
                <a16:creationId xmlns:a16="http://schemas.microsoft.com/office/drawing/2014/main" id="{94BAD6C1-DCDA-415E-A5B6-484275A12F2A}"/>
              </a:ext>
            </a:extLst>
          </p:cNvPr>
          <p:cNvSpPr/>
          <p:nvPr/>
        </p:nvSpPr>
        <p:spPr>
          <a:xfrm>
            <a:off x="9166714" y="4572689"/>
            <a:ext cx="2314697" cy="70788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2000" i="1" dirty="0">
                <a:solidFill>
                  <a:schemeClr val="tx1"/>
                </a:solidFill>
                <a:latin typeface="Candara" panose="020E0502030303020204" pitchFamily="34" charset="0"/>
              </a:rPr>
              <a:t>ABD/New York </a:t>
            </a:r>
          </a:p>
          <a:p>
            <a:pPr algn="ctr"/>
            <a:r>
              <a:rPr lang="tr-TR" sz="2000" i="1" dirty="0">
                <a:solidFill>
                  <a:schemeClr val="tx1"/>
                </a:solidFill>
                <a:latin typeface="Candara" panose="020E0502030303020204" pitchFamily="34" charset="0"/>
              </a:rPr>
              <a:t>Etik Ticaret Forumu </a:t>
            </a:r>
          </a:p>
        </p:txBody>
      </p:sp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id="{3710E785-202F-4FE6-BD8E-7737D63BD1B3}"/>
              </a:ext>
            </a:extLst>
          </p:cNvPr>
          <p:cNvCxnSpPr>
            <a:cxnSpLocks/>
          </p:cNvCxnSpPr>
          <p:nvPr/>
        </p:nvCxnSpPr>
        <p:spPr>
          <a:xfrm>
            <a:off x="3570786" y="4533566"/>
            <a:ext cx="0" cy="78613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6" name="Dikdörtgen: Yuvarlatılmış Köşeler 25">
            <a:extLst>
              <a:ext uri="{FF2B5EF4-FFF2-40B4-BE49-F238E27FC236}">
                <a16:creationId xmlns:a16="http://schemas.microsoft.com/office/drawing/2014/main" id="{622064BC-18CA-41E9-A0DC-796A796606B9}"/>
              </a:ext>
            </a:extLst>
          </p:cNvPr>
          <p:cNvSpPr/>
          <p:nvPr/>
        </p:nvSpPr>
        <p:spPr>
          <a:xfrm>
            <a:off x="999423" y="4460545"/>
            <a:ext cx="2571364" cy="101566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2000" i="1" dirty="0" err="1">
                <a:solidFill>
                  <a:schemeClr val="tx1"/>
                </a:solidFill>
                <a:latin typeface="Candara" panose="020E0502030303020204" pitchFamily="34" charset="0"/>
              </a:rPr>
              <a:t>European</a:t>
            </a:r>
            <a:r>
              <a:rPr lang="tr-TR" sz="2000" i="1" dirty="0">
                <a:solidFill>
                  <a:schemeClr val="tx1"/>
                </a:solidFill>
                <a:latin typeface="Candara" panose="020E0502030303020204" pitchFamily="34" charset="0"/>
              </a:rPr>
              <a:t> Cluster </a:t>
            </a:r>
            <a:r>
              <a:rPr lang="tr-TR" sz="2000" i="1" dirty="0" err="1">
                <a:solidFill>
                  <a:schemeClr val="tx1"/>
                </a:solidFill>
                <a:latin typeface="Candara" panose="020E0502030303020204" pitchFamily="34" charset="0"/>
              </a:rPr>
              <a:t>Excellence</a:t>
            </a:r>
            <a:r>
              <a:rPr lang="tr-TR" sz="2000" i="1" dirty="0">
                <a:solidFill>
                  <a:schemeClr val="tx1"/>
                </a:solidFill>
                <a:latin typeface="Candara" panose="020E0502030303020204" pitchFamily="34" charset="0"/>
              </a:rPr>
              <a:t> tarafından</a:t>
            </a:r>
          </a:p>
          <a:p>
            <a:pPr algn="ctr"/>
            <a:r>
              <a:rPr lang="tr-TR" sz="2000" i="1" dirty="0">
                <a:solidFill>
                  <a:schemeClr val="tx1"/>
                </a:solidFill>
                <a:latin typeface="Candara" panose="020E0502030303020204" pitchFamily="34" charset="0"/>
              </a:rPr>
              <a:t>Bronz </a:t>
            </a:r>
            <a:r>
              <a:rPr lang="tr-TR" sz="2000" i="1" dirty="0" err="1">
                <a:solidFill>
                  <a:schemeClr val="tx1"/>
                </a:solidFill>
                <a:latin typeface="Candara" panose="020E0502030303020204" pitchFamily="34" charset="0"/>
              </a:rPr>
              <a:t>Label</a:t>
            </a:r>
            <a:r>
              <a:rPr lang="tr-TR" sz="2000" i="1" dirty="0">
                <a:solidFill>
                  <a:schemeClr val="tx1"/>
                </a:solidFill>
                <a:latin typeface="Candara" panose="020E0502030303020204" pitchFamily="34" charset="0"/>
              </a:rPr>
              <a:t> (2007)</a:t>
            </a:r>
          </a:p>
        </p:txBody>
      </p:sp>
    </p:spTree>
    <p:extLst>
      <p:ext uri="{BB962C8B-B14F-4D97-AF65-F5344CB8AC3E}">
        <p14:creationId xmlns:p14="http://schemas.microsoft.com/office/powerpoint/2010/main" val="737918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2" grpId="0" animBg="1"/>
      <p:bldP spid="14" grpId="0" animBg="1"/>
      <p:bldP spid="23" grpId="0"/>
      <p:bldP spid="25" grpId="0" animBg="1"/>
      <p:bldP spid="29" grpId="0"/>
      <p:bldP spid="31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AD6D9-AF8A-4782-8C1A-91D120865903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7/24/2019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4"/>
          <p:cNvSpPr/>
          <p:nvPr/>
        </p:nvSpPr>
        <p:spPr bwMode="auto">
          <a:xfrm>
            <a:off x="5885180" y="0"/>
            <a:ext cx="134620" cy="59578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0" y="62819"/>
            <a:ext cx="4756045" cy="1316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800" b="1" i="0" u="none" strike="noStrike" kern="1200" cap="none" spc="-50" normalizeH="0" baseline="0" noProof="0" dirty="0">
                <a:ln>
                  <a:noFill/>
                </a:ln>
                <a:solidFill>
                  <a:srgbClr val="002B82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+mj-cs"/>
              </a:rPr>
              <a:t>ARTILAR </a:t>
            </a: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148934" y="62819"/>
            <a:ext cx="5241396" cy="1316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800" b="1" i="0" u="none" strike="noStrike" kern="1200" cap="none" spc="-50" normalizeH="0" baseline="0" noProof="0" dirty="0">
                <a:ln>
                  <a:noFill/>
                </a:ln>
                <a:solidFill>
                  <a:srgbClr val="002B82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+mj-cs"/>
              </a:rPr>
              <a:t>ÜNLEMLER 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4756045" y="183970"/>
            <a:ext cx="1074315" cy="1074315"/>
            <a:chOff x="4458755" y="-185315"/>
            <a:chExt cx="1285030" cy="1285030"/>
          </a:xfrm>
        </p:grpSpPr>
        <p:sp>
          <p:nvSpPr>
            <p:cNvPr id="7" name="Oval 6"/>
            <p:cNvSpPr/>
            <p:nvPr/>
          </p:nvSpPr>
          <p:spPr>
            <a:xfrm>
              <a:off x="4458755" y="-185315"/>
              <a:ext cx="1285030" cy="12850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Artı İşareti 7"/>
            <p:cNvSpPr/>
            <p:nvPr/>
          </p:nvSpPr>
          <p:spPr>
            <a:xfrm>
              <a:off x="4644070" y="0"/>
              <a:ext cx="914400" cy="91440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up 13"/>
          <p:cNvGrpSpPr/>
          <p:nvPr/>
        </p:nvGrpSpPr>
        <p:grpSpPr>
          <a:xfrm>
            <a:off x="6074620" y="-2148"/>
            <a:ext cx="1074315" cy="1446550"/>
            <a:chOff x="6074620" y="-48086"/>
            <a:chExt cx="1074315" cy="1446550"/>
          </a:xfrm>
        </p:grpSpPr>
        <p:sp>
          <p:nvSpPr>
            <p:cNvPr id="11" name="Oval 10"/>
            <p:cNvSpPr/>
            <p:nvPr/>
          </p:nvSpPr>
          <p:spPr>
            <a:xfrm>
              <a:off x="6074620" y="138032"/>
              <a:ext cx="1074315" cy="10743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Metin kutusu 12"/>
            <p:cNvSpPr txBox="1"/>
            <p:nvPr/>
          </p:nvSpPr>
          <p:spPr>
            <a:xfrm>
              <a:off x="6335900" y="-48086"/>
              <a:ext cx="55175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8800" b="1" i="0" u="none" strike="noStrike" kern="1200" cap="none" spc="0" normalizeH="0" baseline="0" noProof="0" dirty="0">
                  <a:ln w="6600">
                    <a:solidFill>
                      <a:srgbClr val="0B0D5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B0D55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</p:grpSp>
      <p:sp>
        <p:nvSpPr>
          <p:cNvPr id="10" name="Metin kutusu 9"/>
          <p:cNvSpPr txBox="1"/>
          <p:nvPr/>
        </p:nvSpPr>
        <p:spPr>
          <a:xfrm>
            <a:off x="426930" y="1170838"/>
            <a:ext cx="524850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Prefinansmanı Birliğin yapıyor olması, 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Proje koordinasyonunun (bürokratik süreçlerin) İşbirliği Kuruluşu’nun sekretaryası tarafından yürütülmesi, 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Projenin kümeye özel kurgulanması, 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Firmanın;</a:t>
            </a:r>
          </a:p>
          <a:p>
            <a:pPr marL="635000" marR="0" lvl="1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sadece istediği faaliyete katılabilmesi, </a:t>
            </a:r>
          </a:p>
          <a:p>
            <a:pPr marL="635000" marR="0" lvl="1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sadece katıldığı faaliyetler için %25’lik ödeme yapması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  <a:latin typeface="Candara" panose="020E0502030303020204" pitchFamily="34" charset="0"/>
              </a:rPr>
              <a:t>Bireysel danışmanlık hakkı kazanması (50 bin $ + 3 yıl + %70 hibe) 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6074620" y="1343203"/>
            <a:ext cx="55255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Ortak hedefte</a:t>
            </a:r>
            <a:r>
              <a:rPr kumimoji="0" lang="tr-T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buluşma 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İşbirliğine açık olması; Firmanın rakibiyle aynı masada ihtiyaçlarını, çözümleri, fırsatları birlikte değerlendirmesi, 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Uzun süreli Proje takip ve katılım kabiliyetinin olması,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Büyüme potansiyeli olması ve/veya yeniliğe açık olması 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400" dirty="0">
                <a:solidFill>
                  <a:prstClr val="black"/>
                </a:solidFill>
                <a:latin typeface="Candara" panose="020E0502030303020204" pitchFamily="34" charset="0"/>
              </a:rPr>
              <a:t>Ortak platformda ticari faaliyete katılımda uyum (B2B) 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25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0" grpId="0" uiExpand="1" build="p"/>
      <p:bldP spid="1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5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5DB6C452-0DA7-4C0C-BDA7-9B7BA1EE5D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19194B"/>
              </a:clrFrom>
              <a:clrTo>
                <a:srgbClr val="19194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2666" y="4464340"/>
            <a:ext cx="4283105" cy="194067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9C9042B2-1726-4673-8FD8-31BAC2EF1313}"/>
              </a:ext>
            </a:extLst>
          </p:cNvPr>
          <p:cNvSpPr txBox="1"/>
          <p:nvPr/>
        </p:nvSpPr>
        <p:spPr>
          <a:xfrm>
            <a:off x="874583" y="1131776"/>
            <a:ext cx="6865982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3200" i="1" dirty="0">
                <a:solidFill>
                  <a:schemeClr val="bg1"/>
                </a:solidFill>
                <a:latin typeface="Candara" panose="020E0502030303020204" pitchFamily="34" charset="0"/>
              </a:rPr>
              <a:t>Proje başvurularıyla ilgili sorularınız için;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IHKIB AB Projeler Şubesi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abprojesubesi@itkib.org.tr</a:t>
            </a:r>
            <a:endParaRPr lang="tr-TR" sz="32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16323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9832"/>
            <a:ext cx="10058400" cy="1186352"/>
          </a:xfrm>
        </p:spPr>
        <p:txBody>
          <a:bodyPr/>
          <a:lstStyle/>
          <a:p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ONAYLI UR-GE PROJELERİ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0AB16D-E65D-46EE-B564-040F4897132B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7/24/2019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05215" y="5315096"/>
            <a:ext cx="804235" cy="556606"/>
          </a:xfrm>
          <a:prstGeom prst="rect">
            <a:avLst/>
          </a:prstGeom>
        </p:spPr>
      </p:pic>
      <p:pic>
        <p:nvPicPr>
          <p:cNvPr id="57" name="Resim 5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05215" y="4720252"/>
            <a:ext cx="804235" cy="556606"/>
          </a:xfrm>
          <a:prstGeom prst="rect">
            <a:avLst/>
          </a:prstGeom>
        </p:spPr>
      </p:pic>
      <p:pic>
        <p:nvPicPr>
          <p:cNvPr id="58" name="Resim 5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05215" y="4134618"/>
            <a:ext cx="804235" cy="556606"/>
          </a:xfrm>
          <a:prstGeom prst="rect">
            <a:avLst/>
          </a:prstGeom>
        </p:spPr>
      </p:pic>
      <p:pic>
        <p:nvPicPr>
          <p:cNvPr id="59" name="Resim 5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05215" y="3539774"/>
            <a:ext cx="804235" cy="556606"/>
          </a:xfrm>
          <a:prstGeom prst="rect">
            <a:avLst/>
          </a:prstGeom>
        </p:spPr>
      </p:pic>
      <p:pic>
        <p:nvPicPr>
          <p:cNvPr id="60" name="Resim 5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05215" y="2955290"/>
            <a:ext cx="804235" cy="556606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05215" y="2360446"/>
            <a:ext cx="804235" cy="556606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05215" y="1774812"/>
            <a:ext cx="804235" cy="556606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05215" y="1179968"/>
            <a:ext cx="804235" cy="556606"/>
          </a:xfrm>
          <a:prstGeom prst="rect">
            <a:avLst/>
          </a:prstGeom>
        </p:spPr>
      </p:pic>
      <p:pic>
        <p:nvPicPr>
          <p:cNvPr id="64" name="Resim 6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05215" y="594334"/>
            <a:ext cx="804235" cy="556606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05215" y="-510"/>
            <a:ext cx="804235" cy="556606"/>
          </a:xfrm>
          <a:prstGeom prst="rect">
            <a:avLst/>
          </a:prstGeom>
        </p:spPr>
      </p:pic>
      <p:graphicFrame>
        <p:nvGraphicFramePr>
          <p:cNvPr id="18" name="Grafik 17">
            <a:extLst>
              <a:ext uri="{FF2B5EF4-FFF2-40B4-BE49-F238E27FC236}">
                <a16:creationId xmlns:a16="http://schemas.microsoft.com/office/drawing/2014/main" id="{60FA0A56-5ED7-457B-B490-4A1F7304B8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795411"/>
              </p:ext>
            </p:extLst>
          </p:nvPr>
        </p:nvGraphicFramePr>
        <p:xfrm>
          <a:off x="1097280" y="1458271"/>
          <a:ext cx="7342094" cy="3942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Metin kutusu 16">
            <a:extLst>
              <a:ext uri="{FF2B5EF4-FFF2-40B4-BE49-F238E27FC236}">
                <a16:creationId xmlns:a16="http://schemas.microsoft.com/office/drawing/2014/main" id="{19AB6EA4-7C8E-4473-83D5-5F50E32FFDD6}"/>
              </a:ext>
            </a:extLst>
          </p:cNvPr>
          <p:cNvSpPr txBox="1"/>
          <p:nvPr/>
        </p:nvSpPr>
        <p:spPr>
          <a:xfrm>
            <a:off x="8439373" y="2331418"/>
            <a:ext cx="28658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tr-TR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Toplam aktif URGE: 200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tr-TR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Toplam Onaylı URGE:418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tr-TR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Tekstil ve </a:t>
            </a:r>
            <a:r>
              <a:rPr lang="tr-TR" sz="2000" b="1" dirty="0" err="1">
                <a:solidFill>
                  <a:prstClr val="black"/>
                </a:solidFill>
                <a:latin typeface="Candara" panose="020E0502030303020204" pitchFamily="34" charset="0"/>
              </a:rPr>
              <a:t>Hazırgiyimde</a:t>
            </a:r>
            <a:r>
              <a:rPr lang="tr-TR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 toplam: 69 proje onaylı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Hazırgiyimde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aktif URGE: 12 (6’sı IHKIB) 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75770DF3-CD4E-402F-9498-C48CC50CDC12}"/>
              </a:ext>
            </a:extLst>
          </p:cNvPr>
          <p:cNvSpPr/>
          <p:nvPr/>
        </p:nvSpPr>
        <p:spPr>
          <a:xfrm>
            <a:off x="45920" y="5912553"/>
            <a:ext cx="98263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tr-TR" sz="1400" i="1" dirty="0">
                <a:solidFill>
                  <a:prstClr val="black"/>
                </a:solidFill>
                <a:latin typeface="Candara" panose="020E0502030303020204" pitchFamily="34" charset="0"/>
              </a:rPr>
              <a:t>*Sayısal veriler en son Mayıs 2019 döneminde Ticaret Bakanlığı URGE Proje Kılavuzundan alınmıştır. </a:t>
            </a:r>
          </a:p>
        </p:txBody>
      </p:sp>
    </p:spTree>
    <p:extLst>
      <p:ext uri="{BB962C8B-B14F-4D97-AF65-F5344CB8AC3E}">
        <p14:creationId xmlns:p14="http://schemas.microsoft.com/office/powerpoint/2010/main" val="98689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C3487B5B-5313-4F6A-8731-AAE87C325989}"/>
              </a:ext>
            </a:extLst>
          </p:cNvPr>
          <p:cNvSpPr/>
          <p:nvPr/>
        </p:nvSpPr>
        <p:spPr>
          <a:xfrm>
            <a:off x="0" y="0"/>
            <a:ext cx="1199408" cy="6858000"/>
          </a:xfrm>
          <a:prstGeom prst="rect">
            <a:avLst/>
          </a:prstGeom>
          <a:solidFill>
            <a:srgbClr val="0B0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0C4048-6145-4B11-8490-2C40D3463F9A}"/>
              </a:ext>
            </a:extLst>
          </p:cNvPr>
          <p:cNvSpPr>
            <a:spLocks noChangeAspect="1"/>
          </p:cNvSpPr>
          <p:nvPr/>
        </p:nvSpPr>
        <p:spPr>
          <a:xfrm>
            <a:off x="892149" y="680999"/>
            <a:ext cx="432251" cy="432000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68344A9-E024-4B2B-8C4C-2AF6B9B9F60E}"/>
              </a:ext>
            </a:extLst>
          </p:cNvPr>
          <p:cNvSpPr txBox="1"/>
          <p:nvPr/>
        </p:nvSpPr>
        <p:spPr>
          <a:xfrm>
            <a:off x="1348418" y="609834"/>
            <a:ext cx="2981524" cy="553998"/>
          </a:xfrm>
          <a:prstGeom prst="rect">
            <a:avLst/>
          </a:prstGeom>
        </p:spPr>
        <p:txBody>
          <a:bodyPr wrap="square" spcCol="356616">
            <a:spAutoFit/>
          </a:bodyPr>
          <a:lstStyle>
            <a:defPPr>
              <a:defRPr lang="en-US"/>
            </a:defPPr>
            <a:lvl1pPr indent="-457200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marL="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İç Giyim Markaları / 1</a:t>
            </a:r>
          </a:p>
          <a:p>
            <a:pPr marL="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2015 – 2017 / Tamamlandı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1369844-00EA-4161-9046-BB3DC9F018B0}"/>
              </a:ext>
            </a:extLst>
          </p:cNvPr>
          <p:cNvSpPr txBox="1"/>
          <p:nvPr/>
        </p:nvSpPr>
        <p:spPr>
          <a:xfrm>
            <a:off x="5580803" y="2397259"/>
            <a:ext cx="4918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170 firma katılımı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16,5 milyon $ rez. bütçe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66 ülkeden 2.000 satınalmacı 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A98590E0-0926-48C3-8124-7D67585744FA}"/>
              </a:ext>
            </a:extLst>
          </p:cNvPr>
          <p:cNvSpPr txBox="1"/>
          <p:nvPr/>
        </p:nvSpPr>
        <p:spPr>
          <a:xfrm>
            <a:off x="1348417" y="1154510"/>
            <a:ext cx="2981524" cy="553998"/>
          </a:xfrm>
          <a:prstGeom prst="rect">
            <a:avLst/>
          </a:prstGeom>
        </p:spPr>
        <p:txBody>
          <a:bodyPr wrap="square" spcCol="356616">
            <a:spAutoFit/>
          </a:bodyPr>
          <a:lstStyle>
            <a:defPPr>
              <a:defRPr lang="en-US"/>
            </a:defPPr>
            <a:lvl1pPr indent="-457200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marL="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Çorap İhracatçıları / 1 </a:t>
            </a:r>
          </a:p>
          <a:p>
            <a:pPr marL="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2015 - 2018 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29029D3-1B25-4021-97A9-DD0B91E19727}"/>
              </a:ext>
            </a:extLst>
          </p:cNvPr>
          <p:cNvSpPr>
            <a:spLocks noChangeAspect="1"/>
          </p:cNvSpPr>
          <p:nvPr/>
        </p:nvSpPr>
        <p:spPr>
          <a:xfrm>
            <a:off x="892149" y="1225675"/>
            <a:ext cx="432251" cy="432000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948946EB-081D-4140-A6E2-29EE14045D25}"/>
              </a:ext>
            </a:extLst>
          </p:cNvPr>
          <p:cNvSpPr txBox="1"/>
          <p:nvPr/>
        </p:nvSpPr>
        <p:spPr>
          <a:xfrm>
            <a:off x="1429176" y="2393754"/>
            <a:ext cx="2981524" cy="615553"/>
          </a:xfrm>
          <a:prstGeom prst="rect">
            <a:avLst/>
          </a:prstGeom>
        </p:spPr>
        <p:txBody>
          <a:bodyPr wrap="square" spcCol="356616">
            <a:spAutoFit/>
          </a:bodyPr>
          <a:lstStyle>
            <a:defPPr>
              <a:defRPr lang="en-US"/>
            </a:defPPr>
            <a:lvl1pPr indent="-457200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marL="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Örme K. İhracatçıları</a:t>
            </a:r>
          </a:p>
          <a:p>
            <a:pPr marL="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2016 - 2021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B679A12-27D4-42D7-8BA7-95485E248815}"/>
              </a:ext>
            </a:extLst>
          </p:cNvPr>
          <p:cNvSpPr>
            <a:spLocks noChangeAspect="1"/>
          </p:cNvSpPr>
          <p:nvPr/>
        </p:nvSpPr>
        <p:spPr>
          <a:xfrm>
            <a:off x="892148" y="2464919"/>
            <a:ext cx="504293" cy="504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B0C2AEC-FA5A-4F4C-946C-AFA19C7658C9}"/>
              </a:ext>
            </a:extLst>
          </p:cNvPr>
          <p:cNvSpPr>
            <a:spLocks noChangeAspect="1"/>
          </p:cNvSpPr>
          <p:nvPr/>
        </p:nvSpPr>
        <p:spPr>
          <a:xfrm>
            <a:off x="892148" y="3078361"/>
            <a:ext cx="504293" cy="504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BB59DC69-6309-4D51-95F3-C71AF5AA5165}"/>
              </a:ext>
            </a:extLst>
          </p:cNvPr>
          <p:cNvSpPr txBox="1"/>
          <p:nvPr/>
        </p:nvSpPr>
        <p:spPr>
          <a:xfrm>
            <a:off x="1429176" y="3007196"/>
            <a:ext cx="2981524" cy="615553"/>
          </a:xfrm>
          <a:prstGeom prst="rect">
            <a:avLst/>
          </a:prstGeom>
        </p:spPr>
        <p:txBody>
          <a:bodyPr wrap="square" spcCol="356616">
            <a:spAutoFit/>
          </a:bodyPr>
          <a:lstStyle>
            <a:defPPr>
              <a:defRPr lang="en-US"/>
            </a:defPPr>
            <a:lvl1pPr indent="-457200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marL="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İç Giyim Markaları / 2 </a:t>
            </a:r>
          </a:p>
          <a:p>
            <a:pPr marL="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2017 - 2020 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35C2F96C-C787-4FB6-A38B-6211F4C993BD}"/>
              </a:ext>
            </a:extLst>
          </p:cNvPr>
          <p:cNvSpPr txBox="1"/>
          <p:nvPr/>
        </p:nvSpPr>
        <p:spPr>
          <a:xfrm>
            <a:off x="1429176" y="3646217"/>
            <a:ext cx="2820008" cy="615553"/>
          </a:xfrm>
          <a:prstGeom prst="rect">
            <a:avLst/>
          </a:prstGeom>
        </p:spPr>
        <p:txBody>
          <a:bodyPr wrap="square" spcCol="356616">
            <a:spAutoFit/>
          </a:bodyPr>
          <a:lstStyle>
            <a:defPPr>
              <a:defRPr lang="en-US"/>
            </a:defPPr>
            <a:lvl1pPr indent="-457200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marL="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Gömlek İhracatçıları </a:t>
            </a:r>
          </a:p>
          <a:p>
            <a:pPr marL="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2017 - 2020 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4A25AC6-BC63-4A0E-9D35-4351319B5E0D}"/>
              </a:ext>
            </a:extLst>
          </p:cNvPr>
          <p:cNvSpPr>
            <a:spLocks noChangeAspect="1"/>
          </p:cNvSpPr>
          <p:nvPr/>
        </p:nvSpPr>
        <p:spPr>
          <a:xfrm>
            <a:off x="892148" y="3717382"/>
            <a:ext cx="504293" cy="504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Dikdörtgen: Yuvarlatılmış Köşeler 42">
            <a:extLst>
              <a:ext uri="{FF2B5EF4-FFF2-40B4-BE49-F238E27FC236}">
                <a16:creationId xmlns:a16="http://schemas.microsoft.com/office/drawing/2014/main" id="{9BB5351A-B6C0-4EF3-9142-57BAD7EA4106}"/>
              </a:ext>
            </a:extLst>
          </p:cNvPr>
          <p:cNvSpPr/>
          <p:nvPr/>
        </p:nvSpPr>
        <p:spPr>
          <a:xfrm>
            <a:off x="4703804" y="329771"/>
            <a:ext cx="7176101" cy="200906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4’ü tamamlanan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3’ü devam eden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2’si planlama</a:t>
            </a:r>
            <a:r>
              <a:rPr kumimoji="0" lang="tr-TR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ve 1’i duyuru aşamasında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10 Küme Projesi 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4D0215BA-9EB8-49F0-AB89-3977847B3651}"/>
              </a:ext>
            </a:extLst>
          </p:cNvPr>
          <p:cNvSpPr txBox="1"/>
          <p:nvPr/>
        </p:nvSpPr>
        <p:spPr>
          <a:xfrm>
            <a:off x="1348417" y="65158"/>
            <a:ext cx="2981525" cy="553998"/>
          </a:xfrm>
          <a:prstGeom prst="rect">
            <a:avLst/>
          </a:prstGeom>
        </p:spPr>
        <p:txBody>
          <a:bodyPr wrap="square" spcCol="356616">
            <a:spAutoFit/>
          </a:bodyPr>
          <a:lstStyle>
            <a:defPPr>
              <a:defRPr lang="en-US"/>
            </a:defPPr>
            <a:lvl1pPr indent="-457200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marL="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Üretici &amp; Tasarım Markaları </a:t>
            </a:r>
          </a:p>
          <a:p>
            <a:pPr marL="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2013 – 2015 / Tamamlandı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15DD42F-0BD4-4B26-B4C9-125433454609}"/>
              </a:ext>
            </a:extLst>
          </p:cNvPr>
          <p:cNvSpPr>
            <a:spLocks noChangeAspect="1"/>
          </p:cNvSpPr>
          <p:nvPr/>
        </p:nvSpPr>
        <p:spPr>
          <a:xfrm>
            <a:off x="892149" y="136323"/>
            <a:ext cx="432251" cy="432000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Metin kutusu 62">
            <a:extLst>
              <a:ext uri="{FF2B5EF4-FFF2-40B4-BE49-F238E27FC236}">
                <a16:creationId xmlns:a16="http://schemas.microsoft.com/office/drawing/2014/main" id="{B08A36C8-249C-47AF-A9CE-D50138A83EF3}"/>
              </a:ext>
            </a:extLst>
          </p:cNvPr>
          <p:cNvSpPr txBox="1"/>
          <p:nvPr/>
        </p:nvSpPr>
        <p:spPr>
          <a:xfrm>
            <a:off x="1429175" y="4454518"/>
            <a:ext cx="3586723" cy="615553"/>
          </a:xfrm>
          <a:prstGeom prst="rect">
            <a:avLst/>
          </a:prstGeom>
        </p:spPr>
        <p:txBody>
          <a:bodyPr wrap="square" spcCol="356616">
            <a:spAutoFit/>
          </a:bodyPr>
          <a:lstStyle>
            <a:defPPr>
              <a:defRPr lang="en-US"/>
            </a:defPPr>
            <a:lvl1pPr indent="-457200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marL="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Çorap Kapasite Geliştirme </a:t>
            </a:r>
          </a:p>
          <a:p>
            <a:pPr marL="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Planlama Aşamasında 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323E152-341C-4D5F-BE34-1669441CCC71}"/>
              </a:ext>
            </a:extLst>
          </p:cNvPr>
          <p:cNvSpPr>
            <a:spLocks noChangeAspect="1"/>
          </p:cNvSpPr>
          <p:nvPr/>
        </p:nvSpPr>
        <p:spPr>
          <a:xfrm>
            <a:off x="892149" y="4525683"/>
            <a:ext cx="432251" cy="432000"/>
          </a:xfrm>
          <a:prstGeom prst="ellipse">
            <a:avLst/>
          </a:prstGeom>
          <a:solidFill>
            <a:srgbClr val="FFE07D"/>
          </a:solidFill>
          <a:ln w="76200"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Metin kutusu 64">
            <a:extLst>
              <a:ext uri="{FF2B5EF4-FFF2-40B4-BE49-F238E27FC236}">
                <a16:creationId xmlns:a16="http://schemas.microsoft.com/office/drawing/2014/main" id="{1D94353B-2FD5-4AE2-BAAF-4CBCF0C43C7E}"/>
              </a:ext>
            </a:extLst>
          </p:cNvPr>
          <p:cNvSpPr txBox="1"/>
          <p:nvPr/>
        </p:nvSpPr>
        <p:spPr>
          <a:xfrm>
            <a:off x="4640468" y="3862095"/>
            <a:ext cx="7239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24 yurtdışı pazarlama faaliyeti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37 teknik danışmanlık faaliyeti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dirty="0">
                <a:solidFill>
                  <a:prstClr val="black"/>
                </a:solidFill>
                <a:latin typeface="Candara" panose="020E0502030303020204" pitchFamily="34" charset="0"/>
              </a:rPr>
              <a:t>31 eğitim faaliyeti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cxnSp>
        <p:nvCxnSpPr>
          <p:cNvPr id="67" name="Düz Bağlayıcı 66">
            <a:extLst>
              <a:ext uri="{FF2B5EF4-FFF2-40B4-BE49-F238E27FC236}">
                <a16:creationId xmlns:a16="http://schemas.microsoft.com/office/drawing/2014/main" id="{DF649E16-A7CE-4000-8CA5-9D5E0AF94BB7}"/>
              </a:ext>
            </a:extLst>
          </p:cNvPr>
          <p:cNvCxnSpPr>
            <a:cxnSpLocks/>
          </p:cNvCxnSpPr>
          <p:nvPr/>
        </p:nvCxnSpPr>
        <p:spPr>
          <a:xfrm>
            <a:off x="5570808" y="2265005"/>
            <a:ext cx="52257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Düz Bağlayıcı 68">
            <a:extLst>
              <a:ext uri="{FF2B5EF4-FFF2-40B4-BE49-F238E27FC236}">
                <a16:creationId xmlns:a16="http://schemas.microsoft.com/office/drawing/2014/main" id="{68F41C87-A612-47D3-9B7C-3ED20E6724DF}"/>
              </a:ext>
            </a:extLst>
          </p:cNvPr>
          <p:cNvCxnSpPr>
            <a:cxnSpLocks/>
          </p:cNvCxnSpPr>
          <p:nvPr/>
        </p:nvCxnSpPr>
        <p:spPr>
          <a:xfrm>
            <a:off x="5570808" y="3729842"/>
            <a:ext cx="52257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826A163C-A0C0-44A2-B6E1-D1AC79C55593}"/>
              </a:ext>
            </a:extLst>
          </p:cNvPr>
          <p:cNvSpPr txBox="1"/>
          <p:nvPr/>
        </p:nvSpPr>
        <p:spPr>
          <a:xfrm>
            <a:off x="1429175" y="5029814"/>
            <a:ext cx="3586723" cy="615553"/>
          </a:xfrm>
          <a:prstGeom prst="rect">
            <a:avLst/>
          </a:prstGeom>
        </p:spPr>
        <p:txBody>
          <a:bodyPr wrap="square" spcCol="356616">
            <a:spAutoFit/>
          </a:bodyPr>
          <a:lstStyle>
            <a:defPPr>
              <a:defRPr lang="en-US"/>
            </a:defPPr>
            <a:lvl1pPr indent="-457200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marL="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Çorap Dijital Dönüşüm</a:t>
            </a:r>
          </a:p>
          <a:p>
            <a:pPr lvl="0">
              <a:defRPr/>
            </a:pPr>
            <a:r>
              <a:rPr lang="tr-TR" sz="1600" dirty="0">
                <a:solidFill>
                  <a:prstClr val="black"/>
                </a:solidFill>
                <a:latin typeface="Candara" panose="020E0502030303020204" pitchFamily="34" charset="0"/>
              </a:rPr>
              <a:t>Planlama 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Aşamasında 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2BD58B7-0F73-4693-8B4E-962588A6832B}"/>
              </a:ext>
            </a:extLst>
          </p:cNvPr>
          <p:cNvSpPr>
            <a:spLocks noChangeAspect="1"/>
          </p:cNvSpPr>
          <p:nvPr/>
        </p:nvSpPr>
        <p:spPr>
          <a:xfrm>
            <a:off x="892149" y="5100979"/>
            <a:ext cx="432251" cy="432000"/>
          </a:xfrm>
          <a:prstGeom prst="ellipse">
            <a:avLst/>
          </a:prstGeom>
          <a:solidFill>
            <a:srgbClr val="FFE07D"/>
          </a:solidFill>
          <a:ln w="76200"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A51B04A8-672D-487F-A153-FF94A64C8030}"/>
              </a:ext>
            </a:extLst>
          </p:cNvPr>
          <p:cNvSpPr txBox="1"/>
          <p:nvPr/>
        </p:nvSpPr>
        <p:spPr>
          <a:xfrm>
            <a:off x="1348417" y="1699185"/>
            <a:ext cx="2981524" cy="553998"/>
          </a:xfrm>
          <a:prstGeom prst="rect">
            <a:avLst/>
          </a:prstGeom>
        </p:spPr>
        <p:txBody>
          <a:bodyPr wrap="square" spcCol="356616">
            <a:spAutoFit/>
          </a:bodyPr>
          <a:lstStyle>
            <a:defPPr>
              <a:defRPr lang="en-US"/>
            </a:defPPr>
            <a:lvl1pPr indent="-457200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>
              <a:defRPr/>
            </a:pPr>
            <a:r>
              <a:rPr lang="tr-TR" sz="1600" b="1" dirty="0">
                <a:solidFill>
                  <a:prstClr val="black"/>
                </a:solidFill>
                <a:latin typeface="Candara" panose="020E0502030303020204" pitchFamily="34" charset="0"/>
              </a:rPr>
              <a:t>Denim K. İhracatçıları / 1</a:t>
            </a:r>
          </a:p>
          <a:p>
            <a:pPr lvl="0">
              <a:defRPr/>
            </a:pPr>
            <a:r>
              <a:rPr lang="tr-TR" dirty="0">
                <a:solidFill>
                  <a:prstClr val="black"/>
                </a:solidFill>
                <a:latin typeface="Candara" panose="020E0502030303020204" pitchFamily="34" charset="0"/>
              </a:rPr>
              <a:t>2016 - 2019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684C5E1-147C-4135-ACA5-2CD3B450B377}"/>
              </a:ext>
            </a:extLst>
          </p:cNvPr>
          <p:cNvSpPr>
            <a:spLocks noChangeAspect="1"/>
          </p:cNvSpPr>
          <p:nvPr/>
        </p:nvSpPr>
        <p:spPr>
          <a:xfrm>
            <a:off x="892149" y="1770350"/>
            <a:ext cx="432251" cy="432000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Metin kutusu 41">
            <a:extLst>
              <a:ext uri="{FF2B5EF4-FFF2-40B4-BE49-F238E27FC236}">
                <a16:creationId xmlns:a16="http://schemas.microsoft.com/office/drawing/2014/main" id="{FD08F606-FF2D-4934-B347-D74CD33291F9}"/>
              </a:ext>
            </a:extLst>
          </p:cNvPr>
          <p:cNvSpPr txBox="1"/>
          <p:nvPr/>
        </p:nvSpPr>
        <p:spPr>
          <a:xfrm rot="16200000">
            <a:off x="-452810" y="931899"/>
            <a:ext cx="2202352" cy="338554"/>
          </a:xfrm>
          <a:prstGeom prst="rect">
            <a:avLst/>
          </a:prstGeom>
        </p:spPr>
        <p:txBody>
          <a:bodyPr wrap="square" spcCol="356616">
            <a:spAutoFit/>
          </a:bodyPr>
          <a:lstStyle>
            <a:defPPr>
              <a:defRPr lang="en-US"/>
            </a:defPPr>
            <a:lvl1pPr indent="-457200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marL="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</a:rPr>
              <a:t>Tamamlanan</a:t>
            </a:r>
            <a:endParaRPr kumimoji="0" lang="tr-TR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BC1E3B55-3FAC-4D97-B658-9C0C9C633407}"/>
              </a:ext>
            </a:extLst>
          </p:cNvPr>
          <p:cNvSpPr txBox="1"/>
          <p:nvPr/>
        </p:nvSpPr>
        <p:spPr>
          <a:xfrm rot="16200000">
            <a:off x="-285642" y="3158485"/>
            <a:ext cx="1868016" cy="338554"/>
          </a:xfrm>
          <a:prstGeom prst="rect">
            <a:avLst/>
          </a:prstGeom>
        </p:spPr>
        <p:txBody>
          <a:bodyPr wrap="square" spcCol="356616">
            <a:spAutoFit/>
          </a:bodyPr>
          <a:lstStyle>
            <a:defPPr>
              <a:defRPr lang="en-US"/>
            </a:defPPr>
            <a:lvl1pPr indent="-457200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marL="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</a:rPr>
              <a:t>Devam Eden</a:t>
            </a:r>
            <a:endParaRPr kumimoji="0" lang="tr-TR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45" name="Metin kutusu 44">
            <a:extLst>
              <a:ext uri="{FF2B5EF4-FFF2-40B4-BE49-F238E27FC236}">
                <a16:creationId xmlns:a16="http://schemas.microsoft.com/office/drawing/2014/main" id="{B238813B-A9EC-473B-B5D6-9F6DC54E3116}"/>
              </a:ext>
            </a:extLst>
          </p:cNvPr>
          <p:cNvSpPr txBox="1"/>
          <p:nvPr/>
        </p:nvSpPr>
        <p:spPr>
          <a:xfrm rot="16200000">
            <a:off x="-232920" y="5182409"/>
            <a:ext cx="1762571" cy="338554"/>
          </a:xfrm>
          <a:prstGeom prst="rect">
            <a:avLst/>
          </a:prstGeom>
        </p:spPr>
        <p:txBody>
          <a:bodyPr wrap="square" spcCol="356616">
            <a:spAutoFit/>
          </a:bodyPr>
          <a:lstStyle>
            <a:defPPr>
              <a:defRPr lang="en-US"/>
            </a:defPPr>
            <a:lvl1pPr indent="-457200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marL="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</a:rPr>
              <a:t>Planlanan</a:t>
            </a:r>
            <a:endParaRPr kumimoji="0" lang="tr-TR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46" name="Metin kutusu 45">
            <a:extLst>
              <a:ext uri="{FF2B5EF4-FFF2-40B4-BE49-F238E27FC236}">
                <a16:creationId xmlns:a16="http://schemas.microsoft.com/office/drawing/2014/main" id="{22666BFC-7A7C-46F5-92CF-24146039AA1F}"/>
              </a:ext>
            </a:extLst>
          </p:cNvPr>
          <p:cNvSpPr txBox="1"/>
          <p:nvPr/>
        </p:nvSpPr>
        <p:spPr>
          <a:xfrm>
            <a:off x="1429175" y="5617418"/>
            <a:ext cx="3586723" cy="615553"/>
          </a:xfrm>
          <a:prstGeom prst="rect">
            <a:avLst/>
          </a:prstGeom>
        </p:spPr>
        <p:txBody>
          <a:bodyPr wrap="square" spcCol="356616">
            <a:spAutoFit/>
          </a:bodyPr>
          <a:lstStyle>
            <a:defPPr>
              <a:defRPr lang="en-US"/>
            </a:defPPr>
            <a:lvl1pPr indent="-457200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>
              <a:defRPr/>
            </a:pPr>
            <a:r>
              <a:rPr lang="tr-TR" sz="1800" b="1" dirty="0">
                <a:solidFill>
                  <a:prstClr val="black"/>
                </a:solidFill>
                <a:latin typeface="Candara" panose="020E0502030303020204" pitchFamily="34" charset="0"/>
              </a:rPr>
              <a:t>Denim K. İhracatçıları / 2</a:t>
            </a:r>
            <a:endParaRPr kumimoji="0" lang="tr-T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</a:endParaRPr>
          </a:p>
          <a:p>
            <a:pPr lvl="0">
              <a:defRPr/>
            </a:pPr>
            <a:r>
              <a:rPr lang="tr-TR" sz="1600" dirty="0">
                <a:solidFill>
                  <a:prstClr val="black"/>
                </a:solidFill>
                <a:latin typeface="Candara" panose="020E0502030303020204" pitchFamily="34" charset="0"/>
              </a:rPr>
              <a:t>Duyuru &amp; Başvuru 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Aşamasında 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D6C7C0D-586F-4173-938C-66A04A169F64}"/>
              </a:ext>
            </a:extLst>
          </p:cNvPr>
          <p:cNvSpPr>
            <a:spLocks noChangeAspect="1"/>
          </p:cNvSpPr>
          <p:nvPr/>
        </p:nvSpPr>
        <p:spPr>
          <a:xfrm>
            <a:off x="892149" y="5688583"/>
            <a:ext cx="432251" cy="432000"/>
          </a:xfrm>
          <a:prstGeom prst="ellipse">
            <a:avLst/>
          </a:prstGeom>
          <a:solidFill>
            <a:srgbClr val="FFE07D"/>
          </a:solidFill>
          <a:ln w="76200"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688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3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Veri Yer Tutucusu 3">
            <a:extLst>
              <a:ext uri="{FF2B5EF4-FFF2-40B4-BE49-F238E27FC236}">
                <a16:creationId xmlns:a16="http://schemas.microsoft.com/office/drawing/2014/main" id="{B839DF2F-9DB8-466D-B40D-BA2876611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393299"/>
            <a:ext cx="2472271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0AB16D-E65D-46EE-B564-040F4897132B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7/24/2019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Slayt Numarası Yer Tutucusu 4">
            <a:extLst>
              <a:ext uri="{FF2B5EF4-FFF2-40B4-BE49-F238E27FC236}">
                <a16:creationId xmlns:a16="http://schemas.microsoft.com/office/drawing/2014/main" id="{FA21452C-BECB-4956-9CD6-3F871FF3E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3655" y="6446837"/>
            <a:ext cx="1312025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Unvan 1">
            <a:extLst>
              <a:ext uri="{FF2B5EF4-FFF2-40B4-BE49-F238E27FC236}">
                <a16:creationId xmlns:a16="http://schemas.microsoft.com/office/drawing/2014/main" id="{39AEA2C1-6E0A-49F9-BA53-91780C6ADB17}"/>
              </a:ext>
            </a:extLst>
          </p:cNvPr>
          <p:cNvSpPr txBox="1">
            <a:spLocks/>
          </p:cNvSpPr>
          <p:nvPr/>
        </p:nvSpPr>
        <p:spPr>
          <a:xfrm>
            <a:off x="0" y="-172883"/>
            <a:ext cx="12192000" cy="9277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 i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URGE: Uluslararası Rekabet Gücünün Artırılmasının Desteklenmesi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D6783C5C-AE6D-429C-B8C3-EABC954E43B6}"/>
              </a:ext>
            </a:extLst>
          </p:cNvPr>
          <p:cNvSpPr/>
          <p:nvPr/>
        </p:nvSpPr>
        <p:spPr>
          <a:xfrm>
            <a:off x="7533321" y="2628372"/>
            <a:ext cx="2780612" cy="2780612"/>
          </a:xfrm>
          <a:prstGeom prst="ellipse">
            <a:avLst/>
          </a:prstGeom>
          <a:solidFill>
            <a:srgbClr val="FFE07D"/>
          </a:solidFill>
          <a:ln w="381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hedef</a:t>
            </a:r>
          </a:p>
        </p:txBody>
      </p:sp>
      <p:grpSp>
        <p:nvGrpSpPr>
          <p:cNvPr id="5" name="Grup 4">
            <a:extLst>
              <a:ext uri="{FF2B5EF4-FFF2-40B4-BE49-F238E27FC236}">
                <a16:creationId xmlns:a16="http://schemas.microsoft.com/office/drawing/2014/main" id="{0EBAA0A0-3999-432F-A2F9-3DA5302736DE}"/>
              </a:ext>
            </a:extLst>
          </p:cNvPr>
          <p:cNvGrpSpPr/>
          <p:nvPr/>
        </p:nvGrpSpPr>
        <p:grpSpPr>
          <a:xfrm>
            <a:off x="9348326" y="2763637"/>
            <a:ext cx="2749887" cy="706016"/>
            <a:chOff x="9209970" y="3046054"/>
            <a:chExt cx="2749887" cy="706016"/>
          </a:xfrm>
        </p:grpSpPr>
        <p:sp>
          <p:nvSpPr>
            <p:cNvPr id="123" name="Metin kutusu 122">
              <a:extLst>
                <a:ext uri="{FF2B5EF4-FFF2-40B4-BE49-F238E27FC236}">
                  <a16:creationId xmlns:a16="http://schemas.microsoft.com/office/drawing/2014/main" id="{DCB60C97-13A7-4DB4-B75D-85D235F1E894}"/>
                </a:ext>
              </a:extLst>
            </p:cNvPr>
            <p:cNvSpPr txBox="1"/>
            <p:nvPr/>
          </p:nvSpPr>
          <p:spPr>
            <a:xfrm>
              <a:off x="10003873" y="3046054"/>
              <a:ext cx="19559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r">
                <a:defRPr sz="3200" i="1">
                  <a:latin typeface="Gill Sans MT" panose="020B0502020104020203" pitchFamily="34" charset="0"/>
                </a:defRPr>
              </a:lvl1pPr>
            </a:lstStyle>
            <a:p>
              <a:pPr algn="l"/>
              <a:r>
                <a:rPr lang="tr-TR" dirty="0"/>
                <a:t>Dijitalleşme</a:t>
              </a:r>
            </a:p>
          </p:txBody>
        </p:sp>
        <p:grpSp>
          <p:nvGrpSpPr>
            <p:cNvPr id="4" name="Grup 3">
              <a:extLst>
                <a:ext uri="{FF2B5EF4-FFF2-40B4-BE49-F238E27FC236}">
                  <a16:creationId xmlns:a16="http://schemas.microsoft.com/office/drawing/2014/main" id="{B5436A1F-C8C0-4133-9CB6-2383EC5040A1}"/>
                </a:ext>
              </a:extLst>
            </p:cNvPr>
            <p:cNvGrpSpPr/>
            <p:nvPr/>
          </p:nvGrpSpPr>
          <p:grpSpPr>
            <a:xfrm>
              <a:off x="9209970" y="3068070"/>
              <a:ext cx="1045417" cy="684000"/>
              <a:chOff x="3638639" y="5050132"/>
              <a:chExt cx="1045417" cy="684000"/>
            </a:xfrm>
          </p:grpSpPr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C06E9E08-D91C-41C3-B2A4-01DBC41331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19157" y="5050132"/>
                <a:ext cx="684000" cy="684000"/>
              </a:xfrm>
              <a:prstGeom prst="ellipse">
                <a:avLst/>
              </a:prstGeom>
              <a:solidFill>
                <a:srgbClr val="FFE07D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6" name="Dikdörtgen 125">
                <a:extLst>
                  <a:ext uri="{FF2B5EF4-FFF2-40B4-BE49-F238E27FC236}">
                    <a16:creationId xmlns:a16="http://schemas.microsoft.com/office/drawing/2014/main" id="{2AE81456-4720-4038-AA64-2DCE7FB0F2E5}"/>
                  </a:ext>
                </a:extLst>
              </p:cNvPr>
              <p:cNvSpPr/>
              <p:nvPr/>
            </p:nvSpPr>
            <p:spPr>
              <a:xfrm>
                <a:off x="3638639" y="5076100"/>
                <a:ext cx="10454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3600" b="1" dirty="0">
                    <a:latin typeface="Arial Black" panose="020B0A04020102020204" pitchFamily="34" charset="0"/>
                  </a:rPr>
                  <a:t>?</a:t>
                </a:r>
                <a:endParaRPr lang="tr-TR" sz="1600" b="1" dirty="0"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6" name="Grup 5">
            <a:extLst>
              <a:ext uri="{FF2B5EF4-FFF2-40B4-BE49-F238E27FC236}">
                <a16:creationId xmlns:a16="http://schemas.microsoft.com/office/drawing/2014/main" id="{3C104FAB-FBAE-4729-98F8-13B32866BE73}"/>
              </a:ext>
            </a:extLst>
          </p:cNvPr>
          <p:cNvGrpSpPr/>
          <p:nvPr/>
        </p:nvGrpSpPr>
        <p:grpSpPr>
          <a:xfrm>
            <a:off x="9802527" y="3560656"/>
            <a:ext cx="1679732" cy="684000"/>
            <a:chOff x="9823355" y="3680253"/>
            <a:chExt cx="1679732" cy="684000"/>
          </a:xfrm>
        </p:grpSpPr>
        <p:sp>
          <p:nvSpPr>
            <p:cNvPr id="3" name="Metin kutusu 2">
              <a:extLst>
                <a:ext uri="{FF2B5EF4-FFF2-40B4-BE49-F238E27FC236}">
                  <a16:creationId xmlns:a16="http://schemas.microsoft.com/office/drawing/2014/main" id="{95627D88-D726-4478-B891-B2699EF3ACCE}"/>
                </a:ext>
              </a:extLst>
            </p:cNvPr>
            <p:cNvSpPr txBox="1"/>
            <p:nvPr/>
          </p:nvSpPr>
          <p:spPr>
            <a:xfrm>
              <a:off x="10600276" y="3700217"/>
              <a:ext cx="9028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3200" i="1" dirty="0">
                  <a:latin typeface="Gill Sans MT" panose="020B0502020104020203" pitchFamily="34" charset="0"/>
                </a:rPr>
                <a:t>Satış</a:t>
              </a:r>
            </a:p>
          </p:txBody>
        </p:sp>
        <p:grpSp>
          <p:nvGrpSpPr>
            <p:cNvPr id="127" name="Grup 126">
              <a:extLst>
                <a:ext uri="{FF2B5EF4-FFF2-40B4-BE49-F238E27FC236}">
                  <a16:creationId xmlns:a16="http://schemas.microsoft.com/office/drawing/2014/main" id="{49D04BD7-B0AF-403E-8197-5178B9C3DDE3}"/>
                </a:ext>
              </a:extLst>
            </p:cNvPr>
            <p:cNvGrpSpPr/>
            <p:nvPr/>
          </p:nvGrpSpPr>
          <p:grpSpPr>
            <a:xfrm>
              <a:off x="9823355" y="3680253"/>
              <a:ext cx="1045417" cy="684000"/>
              <a:chOff x="3638639" y="5050132"/>
              <a:chExt cx="1045417" cy="684000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37A980DF-0FDB-4512-9A88-C0304513C6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19157" y="5050132"/>
                <a:ext cx="684000" cy="684000"/>
              </a:xfrm>
              <a:prstGeom prst="ellipse">
                <a:avLst/>
              </a:prstGeom>
              <a:solidFill>
                <a:srgbClr val="FFE07D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9" name="Dikdörtgen 128">
                <a:extLst>
                  <a:ext uri="{FF2B5EF4-FFF2-40B4-BE49-F238E27FC236}">
                    <a16:creationId xmlns:a16="http://schemas.microsoft.com/office/drawing/2014/main" id="{3B5089EB-6077-4D50-B8CD-5915439A0A38}"/>
                  </a:ext>
                </a:extLst>
              </p:cNvPr>
              <p:cNvSpPr/>
              <p:nvPr/>
            </p:nvSpPr>
            <p:spPr>
              <a:xfrm>
                <a:off x="3638639" y="5076100"/>
                <a:ext cx="10454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3600" b="1" dirty="0">
                    <a:latin typeface="Arial Black" panose="020B0A04020102020204" pitchFamily="34" charset="0"/>
                  </a:rPr>
                  <a:t>?</a:t>
                </a:r>
                <a:endParaRPr lang="tr-TR" sz="1600" b="1" dirty="0"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8" name="Grup 7">
            <a:extLst>
              <a:ext uri="{FF2B5EF4-FFF2-40B4-BE49-F238E27FC236}">
                <a16:creationId xmlns:a16="http://schemas.microsoft.com/office/drawing/2014/main" id="{434FE482-EC1B-46BA-B01D-2D9EE1AA223D}"/>
              </a:ext>
            </a:extLst>
          </p:cNvPr>
          <p:cNvGrpSpPr/>
          <p:nvPr/>
        </p:nvGrpSpPr>
        <p:grpSpPr>
          <a:xfrm>
            <a:off x="9545294" y="4388659"/>
            <a:ext cx="2074270" cy="684000"/>
            <a:chOff x="10003873" y="4511796"/>
            <a:chExt cx="2074270" cy="684000"/>
          </a:xfrm>
        </p:grpSpPr>
        <p:sp>
          <p:nvSpPr>
            <p:cNvPr id="124" name="Metin kutusu 123">
              <a:extLst>
                <a:ext uri="{FF2B5EF4-FFF2-40B4-BE49-F238E27FC236}">
                  <a16:creationId xmlns:a16="http://schemas.microsoft.com/office/drawing/2014/main" id="{9C43D539-11D6-4576-91C8-97A3235E63E6}"/>
                </a:ext>
              </a:extLst>
            </p:cNvPr>
            <p:cNvSpPr txBox="1"/>
            <p:nvPr/>
          </p:nvSpPr>
          <p:spPr>
            <a:xfrm>
              <a:off x="10769964" y="4537518"/>
              <a:ext cx="13081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r">
                <a:defRPr sz="3200" i="1">
                  <a:latin typeface="Gill Sans MT" panose="020B0502020104020203" pitchFamily="34" charset="0"/>
                </a:defRPr>
              </a:lvl1pPr>
            </a:lstStyle>
            <a:p>
              <a:pPr algn="l"/>
              <a:r>
                <a:rPr lang="tr-TR" dirty="0"/>
                <a:t>Tanıtım</a:t>
              </a:r>
            </a:p>
          </p:txBody>
        </p:sp>
        <p:grpSp>
          <p:nvGrpSpPr>
            <p:cNvPr id="130" name="Grup 129">
              <a:extLst>
                <a:ext uri="{FF2B5EF4-FFF2-40B4-BE49-F238E27FC236}">
                  <a16:creationId xmlns:a16="http://schemas.microsoft.com/office/drawing/2014/main" id="{157068E1-70FC-47E8-8651-E6B5DC8C1A68}"/>
                </a:ext>
              </a:extLst>
            </p:cNvPr>
            <p:cNvGrpSpPr/>
            <p:nvPr/>
          </p:nvGrpSpPr>
          <p:grpSpPr>
            <a:xfrm>
              <a:off x="10003873" y="4511796"/>
              <a:ext cx="1045417" cy="684000"/>
              <a:chOff x="3638639" y="5050132"/>
              <a:chExt cx="1045417" cy="684000"/>
            </a:xfrm>
          </p:grpSpPr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21C1917F-0320-477C-937D-C5FF0182C3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19157" y="5050132"/>
                <a:ext cx="684000" cy="684000"/>
              </a:xfrm>
              <a:prstGeom prst="ellipse">
                <a:avLst/>
              </a:prstGeom>
              <a:solidFill>
                <a:srgbClr val="FFE07D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2" name="Dikdörtgen 131">
                <a:extLst>
                  <a:ext uri="{FF2B5EF4-FFF2-40B4-BE49-F238E27FC236}">
                    <a16:creationId xmlns:a16="http://schemas.microsoft.com/office/drawing/2014/main" id="{9830BF7B-8513-4710-92AA-651445571C89}"/>
                  </a:ext>
                </a:extLst>
              </p:cNvPr>
              <p:cNvSpPr/>
              <p:nvPr/>
            </p:nvSpPr>
            <p:spPr>
              <a:xfrm>
                <a:off x="3638639" y="5076100"/>
                <a:ext cx="10454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3600" b="1" dirty="0">
                    <a:latin typeface="Arial Black" panose="020B0A04020102020204" pitchFamily="34" charset="0"/>
                  </a:rPr>
                  <a:t>?</a:t>
                </a:r>
                <a:endParaRPr lang="tr-TR" sz="1600" b="1" dirty="0">
                  <a:latin typeface="Arial Black" panose="020B0A04020102020204" pitchFamily="34" charset="0"/>
                </a:endParaRPr>
              </a:p>
            </p:txBody>
          </p:sp>
        </p:grpSp>
      </p:grpSp>
      <p:grpSp>
        <p:nvGrpSpPr>
          <p:cNvPr id="9" name="Grup 8">
            <a:extLst>
              <a:ext uri="{FF2B5EF4-FFF2-40B4-BE49-F238E27FC236}">
                <a16:creationId xmlns:a16="http://schemas.microsoft.com/office/drawing/2014/main" id="{343B6738-9631-49F0-B323-92EF783689CD}"/>
              </a:ext>
            </a:extLst>
          </p:cNvPr>
          <p:cNvGrpSpPr/>
          <p:nvPr/>
        </p:nvGrpSpPr>
        <p:grpSpPr>
          <a:xfrm>
            <a:off x="8759420" y="4941568"/>
            <a:ext cx="1373450" cy="684000"/>
            <a:chOff x="9642185" y="5294167"/>
            <a:chExt cx="1373450" cy="684000"/>
          </a:xfrm>
        </p:grpSpPr>
        <p:grpSp>
          <p:nvGrpSpPr>
            <p:cNvPr id="133" name="Grup 132">
              <a:extLst>
                <a:ext uri="{FF2B5EF4-FFF2-40B4-BE49-F238E27FC236}">
                  <a16:creationId xmlns:a16="http://schemas.microsoft.com/office/drawing/2014/main" id="{F8068F64-D239-4F63-AE18-92861230874D}"/>
                </a:ext>
              </a:extLst>
            </p:cNvPr>
            <p:cNvGrpSpPr/>
            <p:nvPr/>
          </p:nvGrpSpPr>
          <p:grpSpPr>
            <a:xfrm>
              <a:off x="9642185" y="5294167"/>
              <a:ext cx="1045417" cy="684000"/>
              <a:chOff x="3638639" y="5050132"/>
              <a:chExt cx="1045417" cy="684000"/>
            </a:xfrm>
          </p:grpSpPr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8F790DD1-2EF3-4F3C-8942-D86AF880F9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19157" y="5050132"/>
                <a:ext cx="684000" cy="684000"/>
              </a:xfrm>
              <a:prstGeom prst="ellipse">
                <a:avLst/>
              </a:prstGeom>
              <a:solidFill>
                <a:srgbClr val="FFE07D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5" name="Dikdörtgen 134">
                <a:extLst>
                  <a:ext uri="{FF2B5EF4-FFF2-40B4-BE49-F238E27FC236}">
                    <a16:creationId xmlns:a16="http://schemas.microsoft.com/office/drawing/2014/main" id="{33B7EB86-CA2C-4F07-8E0E-2F8E1DD6423F}"/>
                  </a:ext>
                </a:extLst>
              </p:cNvPr>
              <p:cNvSpPr/>
              <p:nvPr/>
            </p:nvSpPr>
            <p:spPr>
              <a:xfrm>
                <a:off x="3638639" y="5076100"/>
                <a:ext cx="10454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3600" b="1" dirty="0">
                    <a:latin typeface="Arial Black" panose="020B0A04020102020204" pitchFamily="34" charset="0"/>
                  </a:rPr>
                  <a:t>?</a:t>
                </a:r>
                <a:endParaRPr lang="tr-TR" sz="1600" b="1" dirty="0"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136" name="Metin kutusu 135">
              <a:extLst>
                <a:ext uri="{FF2B5EF4-FFF2-40B4-BE49-F238E27FC236}">
                  <a16:creationId xmlns:a16="http://schemas.microsoft.com/office/drawing/2014/main" id="{E3D36D9C-A570-4E2D-9190-222C394E2CE9}"/>
                </a:ext>
              </a:extLst>
            </p:cNvPr>
            <p:cNvSpPr txBox="1"/>
            <p:nvPr/>
          </p:nvSpPr>
          <p:spPr>
            <a:xfrm>
              <a:off x="10420600" y="537034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r">
                <a:defRPr sz="3200" i="1">
                  <a:latin typeface="Gill Sans MT" panose="020B0502020104020203" pitchFamily="34" charset="0"/>
                </a:defRPr>
              </a:lvl1pPr>
            </a:lstStyle>
            <a:p>
              <a:pPr algn="l"/>
              <a:r>
                <a:rPr lang="tr-TR" dirty="0"/>
                <a:t>…</a:t>
              </a:r>
            </a:p>
          </p:txBody>
        </p:sp>
      </p:grpSp>
      <p:sp>
        <p:nvSpPr>
          <p:cNvPr id="68" name="Unvan 1">
            <a:extLst>
              <a:ext uri="{FF2B5EF4-FFF2-40B4-BE49-F238E27FC236}">
                <a16:creationId xmlns:a16="http://schemas.microsoft.com/office/drawing/2014/main" id="{1527EF6F-90C6-410A-A85C-A2631B02F738}"/>
              </a:ext>
            </a:extLst>
          </p:cNvPr>
          <p:cNvSpPr txBox="1">
            <a:spLocks/>
          </p:cNvSpPr>
          <p:nvPr/>
        </p:nvSpPr>
        <p:spPr>
          <a:xfrm>
            <a:off x="0" y="597214"/>
            <a:ext cx="12192000" cy="9277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3 Yıllık Ortaklık= Küme Yapılanması</a:t>
            </a:r>
          </a:p>
        </p:txBody>
      </p:sp>
      <p:sp>
        <p:nvSpPr>
          <p:cNvPr id="69" name="Unvan 1">
            <a:extLst>
              <a:ext uri="{FF2B5EF4-FFF2-40B4-BE49-F238E27FC236}">
                <a16:creationId xmlns:a16="http://schemas.microsoft.com/office/drawing/2014/main" id="{97BA8BB4-508D-487D-939F-35C757BCB089}"/>
              </a:ext>
            </a:extLst>
          </p:cNvPr>
          <p:cNvSpPr txBox="1">
            <a:spLocks/>
          </p:cNvSpPr>
          <p:nvPr/>
        </p:nvSpPr>
        <p:spPr>
          <a:xfrm>
            <a:off x="0" y="1177019"/>
            <a:ext cx="12192000" cy="9277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b="1" i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Birlikler = Ortaklığı koordine eden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FE3E5C6-E596-4FBA-8A34-CCBAF1B49C66}"/>
              </a:ext>
            </a:extLst>
          </p:cNvPr>
          <p:cNvSpPr/>
          <p:nvPr/>
        </p:nvSpPr>
        <p:spPr>
          <a:xfrm>
            <a:off x="5247664" y="2628372"/>
            <a:ext cx="2780612" cy="2780612"/>
          </a:xfrm>
          <a:prstGeom prst="ellipse">
            <a:avLst/>
          </a:prstGeom>
          <a:solidFill>
            <a:srgbClr val="FFE07D"/>
          </a:solidFill>
          <a:ln w="381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çözüm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2A357D0-4AEE-4B6A-A128-1A107E643BD8}"/>
              </a:ext>
            </a:extLst>
          </p:cNvPr>
          <p:cNvSpPr/>
          <p:nvPr/>
        </p:nvSpPr>
        <p:spPr>
          <a:xfrm>
            <a:off x="2882937" y="2628372"/>
            <a:ext cx="2780612" cy="2780612"/>
          </a:xfrm>
          <a:prstGeom prst="ellipse">
            <a:avLst/>
          </a:prstGeom>
          <a:solidFill>
            <a:srgbClr val="FFE07D"/>
          </a:solidFill>
          <a:ln w="381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fırsat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130194B-7FAE-4917-90A6-16B7742C20CE}"/>
              </a:ext>
            </a:extLst>
          </p:cNvPr>
          <p:cNvSpPr/>
          <p:nvPr/>
        </p:nvSpPr>
        <p:spPr>
          <a:xfrm>
            <a:off x="748670" y="2628372"/>
            <a:ext cx="2780612" cy="2780612"/>
          </a:xfrm>
          <a:prstGeom prst="ellipse">
            <a:avLst/>
          </a:prstGeom>
          <a:solidFill>
            <a:srgbClr val="FFE07D"/>
          </a:solidFill>
          <a:ln w="381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-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ihtiyaç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9CFF2E7-6230-4C28-BC02-674EE9F71BE5}"/>
              </a:ext>
            </a:extLst>
          </p:cNvPr>
          <p:cNvSpPr txBox="1"/>
          <p:nvPr/>
        </p:nvSpPr>
        <p:spPr>
          <a:xfrm>
            <a:off x="93787" y="2650067"/>
            <a:ext cx="28280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>
                <a:solidFill>
                  <a:srgbClr val="00246C"/>
                </a:solidFill>
                <a:latin typeface="Candara" panose="020E0502030303020204" pitchFamily="34" charset="0"/>
              </a:rPr>
              <a:t>ortak payda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EAC3F3D8-4F81-4DCA-9C7D-DFFDF1BF53D4}"/>
              </a:ext>
            </a:extLst>
          </p:cNvPr>
          <p:cNvCxnSpPr>
            <a:cxnSpLocks/>
          </p:cNvCxnSpPr>
          <p:nvPr/>
        </p:nvCxnSpPr>
        <p:spPr>
          <a:xfrm>
            <a:off x="133989" y="3334326"/>
            <a:ext cx="91479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60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19" grpId="0" animBg="1"/>
      <p:bldP spid="68" grpId="0"/>
      <p:bldP spid="69" grpId="0"/>
      <p:bldP spid="70" grpId="0" animBg="1"/>
      <p:bldP spid="71" grpId="0" animBg="1"/>
      <p:bldP spid="72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 11"/>
          <p:cNvGrpSpPr/>
          <p:nvPr/>
        </p:nvGrpSpPr>
        <p:grpSpPr>
          <a:xfrm>
            <a:off x="1168591" y="1010068"/>
            <a:ext cx="8849101" cy="633741"/>
            <a:chOff x="865093" y="1628265"/>
            <a:chExt cx="9408704" cy="670422"/>
          </a:xfrm>
        </p:grpSpPr>
        <p:sp>
          <p:nvSpPr>
            <p:cNvPr id="13" name="Rectangle 1"/>
            <p:cNvSpPr/>
            <p:nvPr/>
          </p:nvSpPr>
          <p:spPr bwMode="auto">
            <a:xfrm>
              <a:off x="7590996" y="1628266"/>
              <a:ext cx="2682801" cy="6704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2"/>
            <p:cNvSpPr/>
            <p:nvPr/>
          </p:nvSpPr>
          <p:spPr bwMode="auto">
            <a:xfrm>
              <a:off x="7120602" y="1685012"/>
              <a:ext cx="3039133" cy="553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/>
                </a:rPr>
                <a:t>%75 + %25</a:t>
              </a:r>
              <a:endParaRPr kumimoji="0" lang="ms-MY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</a:endParaRPr>
            </a:p>
          </p:txBody>
        </p:sp>
        <p:sp>
          <p:nvSpPr>
            <p:cNvPr id="15" name="Rectangle 17"/>
            <p:cNvSpPr/>
            <p:nvPr/>
          </p:nvSpPr>
          <p:spPr bwMode="auto">
            <a:xfrm>
              <a:off x="937328" y="1628265"/>
              <a:ext cx="6653667" cy="670421"/>
            </a:xfrm>
            <a:prstGeom prst="rect">
              <a:avLst/>
            </a:prstGeom>
            <a:solidFill>
              <a:srgbClr val="00246C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22"/>
            <p:cNvSpPr txBox="1"/>
            <p:nvPr/>
          </p:nvSpPr>
          <p:spPr bwMode="auto">
            <a:xfrm>
              <a:off x="865093" y="1727708"/>
              <a:ext cx="6725903" cy="4883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ndara" panose="020E0502030303020204" pitchFamily="34" charset="0"/>
                  <a:ea typeface="Open Sans" pitchFamily="34" charset="0"/>
                  <a:cs typeface="Open Sans" pitchFamily="34" charset="0"/>
                </a:rPr>
                <a:t>Bakanlık Desteği + Küme Firması Payı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68" name="Grup 67"/>
          <p:cNvGrpSpPr/>
          <p:nvPr/>
        </p:nvGrpSpPr>
        <p:grpSpPr>
          <a:xfrm>
            <a:off x="1236530" y="1682048"/>
            <a:ext cx="8781161" cy="633741"/>
            <a:chOff x="937328" y="1628265"/>
            <a:chExt cx="9336468" cy="670422"/>
          </a:xfrm>
        </p:grpSpPr>
        <p:sp>
          <p:nvSpPr>
            <p:cNvPr id="69" name="Rectangle 1"/>
            <p:cNvSpPr/>
            <p:nvPr/>
          </p:nvSpPr>
          <p:spPr bwMode="auto">
            <a:xfrm>
              <a:off x="7590996" y="1628266"/>
              <a:ext cx="2682800" cy="6704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Rectangle 12"/>
            <p:cNvSpPr/>
            <p:nvPr/>
          </p:nvSpPr>
          <p:spPr bwMode="auto">
            <a:xfrm>
              <a:off x="7648026" y="1699444"/>
              <a:ext cx="2568738" cy="488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 Light" pitchFamily="34" charset="0"/>
                  <a:ea typeface="+mn-ea"/>
                  <a:cs typeface="+mn-cs"/>
                </a:rPr>
                <a:t>İhracatçı Birliği</a:t>
              </a:r>
              <a:endParaRPr kumimoji="0" lang="ms-MY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Light" pitchFamily="34" charset="0"/>
                <a:ea typeface="+mn-ea"/>
                <a:cs typeface="+mn-cs"/>
              </a:endParaRPr>
            </a:p>
          </p:txBody>
        </p:sp>
        <p:sp>
          <p:nvSpPr>
            <p:cNvPr id="71" name="Rectangle 17"/>
            <p:cNvSpPr/>
            <p:nvPr/>
          </p:nvSpPr>
          <p:spPr bwMode="auto">
            <a:xfrm>
              <a:off x="937328" y="1628265"/>
              <a:ext cx="6653668" cy="670421"/>
            </a:xfrm>
            <a:prstGeom prst="rect">
              <a:avLst/>
            </a:prstGeom>
            <a:solidFill>
              <a:srgbClr val="00246C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TextBox 22"/>
            <p:cNvSpPr txBox="1"/>
            <p:nvPr/>
          </p:nvSpPr>
          <p:spPr bwMode="auto">
            <a:xfrm>
              <a:off x="1082311" y="1727708"/>
              <a:ext cx="6508684" cy="4883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ndara" panose="020E0502030303020204" pitchFamily="34" charset="0"/>
                  <a:ea typeface="Open Sans" pitchFamily="34" charset="0"/>
                  <a:cs typeface="Open Sans" pitchFamily="34" charset="0"/>
                </a:rPr>
                <a:t>Finansal Yönetim &amp; Ön-Finansman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58" name="Grup 57"/>
          <p:cNvGrpSpPr/>
          <p:nvPr/>
        </p:nvGrpSpPr>
        <p:grpSpPr>
          <a:xfrm>
            <a:off x="1236530" y="2354027"/>
            <a:ext cx="8781162" cy="633741"/>
            <a:chOff x="937328" y="1628265"/>
            <a:chExt cx="9336469" cy="670422"/>
          </a:xfrm>
        </p:grpSpPr>
        <p:sp>
          <p:nvSpPr>
            <p:cNvPr id="59" name="Rectangle 1"/>
            <p:cNvSpPr/>
            <p:nvPr/>
          </p:nvSpPr>
          <p:spPr bwMode="auto">
            <a:xfrm>
              <a:off x="7590996" y="1628266"/>
              <a:ext cx="2682801" cy="67042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ectangle 12"/>
            <p:cNvSpPr/>
            <p:nvPr/>
          </p:nvSpPr>
          <p:spPr bwMode="auto">
            <a:xfrm>
              <a:off x="7093995" y="1671570"/>
              <a:ext cx="3065740" cy="553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 Light" pitchFamily="34" charset="0"/>
                  <a:ea typeface="+mn-ea"/>
                  <a:cs typeface="+mn-cs"/>
                </a:rPr>
                <a:t>3 Yıl (+2) </a:t>
              </a:r>
            </a:p>
          </p:txBody>
        </p:sp>
        <p:sp>
          <p:nvSpPr>
            <p:cNvPr id="61" name="Rectangle 17"/>
            <p:cNvSpPr/>
            <p:nvPr/>
          </p:nvSpPr>
          <p:spPr bwMode="auto">
            <a:xfrm>
              <a:off x="937328" y="1628265"/>
              <a:ext cx="6653668" cy="670421"/>
            </a:xfrm>
            <a:prstGeom prst="rect">
              <a:avLst/>
            </a:prstGeom>
            <a:solidFill>
              <a:srgbClr val="00246C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TextBox 22"/>
            <p:cNvSpPr txBox="1"/>
            <p:nvPr/>
          </p:nvSpPr>
          <p:spPr bwMode="auto">
            <a:xfrm>
              <a:off x="1714705" y="1700106"/>
              <a:ext cx="5840173" cy="4883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ndara" panose="020E0502030303020204" pitchFamily="34" charset="0"/>
                  <a:ea typeface="Open Sans" pitchFamily="34" charset="0"/>
                  <a:cs typeface="Open Sans" pitchFamily="34" charset="0"/>
                </a:rPr>
                <a:t>Proje Süresi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C03EDBED-2C70-4DEA-BACC-03CE45111227}"/>
              </a:ext>
            </a:extLst>
          </p:cNvPr>
          <p:cNvSpPr txBox="1"/>
          <p:nvPr/>
        </p:nvSpPr>
        <p:spPr>
          <a:xfrm>
            <a:off x="505016" y="3177283"/>
            <a:ext cx="111819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tr-TR" sz="2400" b="1" noProof="0" dirty="0">
                <a:solidFill>
                  <a:prstClr val="black"/>
                </a:solidFill>
                <a:latin typeface="Candara" panose="020E0502030303020204" pitchFamily="34" charset="0"/>
              </a:rPr>
              <a:t>Faaliyet Türleri </a:t>
            </a:r>
          </a:p>
          <a:p>
            <a:pPr marL="363538" marR="0" lvl="0" indent="-363538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tr-TR" sz="2400" i="1" noProof="0" dirty="0">
                <a:solidFill>
                  <a:prstClr val="black"/>
                </a:solidFill>
                <a:latin typeface="Candara" panose="020E0502030303020204" pitchFamily="34" charset="0"/>
              </a:rPr>
              <a:t>Başlangıç Faaliyeti: İhtiyaç Analizi &amp; </a:t>
            </a:r>
            <a:r>
              <a:rPr lang="tr-TR" sz="2400" i="1" dirty="0">
                <a:solidFill>
                  <a:prstClr val="black"/>
                </a:solidFill>
                <a:latin typeface="Candara" panose="020E0502030303020204" pitchFamily="34" charset="0"/>
              </a:rPr>
              <a:t>Proje </a:t>
            </a:r>
            <a:r>
              <a:rPr lang="tr-TR" sz="2400" i="1" noProof="0" dirty="0">
                <a:solidFill>
                  <a:prstClr val="black"/>
                </a:solidFill>
                <a:latin typeface="Candara" panose="020E0502030303020204" pitchFamily="34" charset="0"/>
              </a:rPr>
              <a:t>Yol Haritası</a:t>
            </a:r>
          </a:p>
          <a:p>
            <a:pPr marL="363538" marR="0" lvl="0" indent="-363538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tr-TR" sz="2400" i="1" noProof="0" dirty="0">
                <a:solidFill>
                  <a:prstClr val="black"/>
                </a:solidFill>
                <a:latin typeface="Candara" panose="020E0502030303020204" pitchFamily="34" charset="0"/>
              </a:rPr>
              <a:t>Teknik Danışmanlık &amp; Eğitim Programları (Ort. 10 faaliyet) – Max. Bütçe: 533.000 USD </a:t>
            </a:r>
          </a:p>
          <a:p>
            <a:pPr marL="363538" marR="0" lvl="0" indent="-363538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tr-TR" sz="2400" i="1" noProof="0" dirty="0">
                <a:solidFill>
                  <a:prstClr val="black"/>
                </a:solidFill>
                <a:latin typeface="Candara" panose="020E0502030303020204" pitchFamily="34" charset="0"/>
              </a:rPr>
              <a:t>Yurtdışı Pazarlama Faaliyetleri (max. 10 faaliyet) – faaliyet başına max. 200.000 USD </a:t>
            </a:r>
            <a:endParaRPr kumimoji="0" lang="tr-T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363538" marR="0" lvl="0" indent="-363538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r-T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Alım Heyetleri (max. 10 faaliyet) – faaliyet başına</a:t>
            </a:r>
            <a:r>
              <a:rPr kumimoji="0" lang="tr-TR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max. 133.000 USD </a:t>
            </a:r>
            <a:endParaRPr kumimoji="0" lang="tr-T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45" name="Unvan 1">
            <a:extLst>
              <a:ext uri="{FF2B5EF4-FFF2-40B4-BE49-F238E27FC236}">
                <a16:creationId xmlns:a16="http://schemas.microsoft.com/office/drawing/2014/main" id="{0347D23C-4B1D-4732-B1FA-E1D624EF6A18}"/>
              </a:ext>
            </a:extLst>
          </p:cNvPr>
          <p:cNvSpPr txBox="1">
            <a:spLocks/>
          </p:cNvSpPr>
          <p:nvPr/>
        </p:nvSpPr>
        <p:spPr>
          <a:xfrm>
            <a:off x="0" y="-18648"/>
            <a:ext cx="12192000" cy="7750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Proje Bütçesi &amp; Faaliyet Türleri </a:t>
            </a:r>
          </a:p>
        </p:txBody>
      </p:sp>
    </p:spTree>
    <p:extLst>
      <p:ext uri="{BB962C8B-B14F-4D97-AF65-F5344CB8AC3E}">
        <p14:creationId xmlns:p14="http://schemas.microsoft.com/office/powerpoint/2010/main" val="63297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AD6D9-AF8A-4782-8C1A-91D120865903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7/24/2019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up 22"/>
          <p:cNvGrpSpPr/>
          <p:nvPr/>
        </p:nvGrpSpPr>
        <p:grpSpPr>
          <a:xfrm>
            <a:off x="912821" y="3235376"/>
            <a:ext cx="7758007" cy="1718469"/>
            <a:chOff x="5045550" y="1332904"/>
            <a:chExt cx="6190171" cy="1718469"/>
          </a:xfrm>
        </p:grpSpPr>
        <p:sp>
          <p:nvSpPr>
            <p:cNvPr id="28" name="Dikdörtgen 27"/>
            <p:cNvSpPr/>
            <p:nvPr/>
          </p:nvSpPr>
          <p:spPr>
            <a:xfrm>
              <a:off x="5045550" y="1332904"/>
              <a:ext cx="6190171" cy="1718469"/>
            </a:xfrm>
            <a:prstGeom prst="rect">
              <a:avLst/>
            </a:prstGeom>
            <a:solidFill>
              <a:schemeClr val="bg1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grpSp>
          <p:nvGrpSpPr>
            <p:cNvPr id="29" name="Group 15"/>
            <p:cNvGrpSpPr>
              <a:grpSpLocks/>
            </p:cNvGrpSpPr>
            <p:nvPr/>
          </p:nvGrpSpPr>
          <p:grpSpPr bwMode="auto">
            <a:xfrm>
              <a:off x="5063314" y="1457885"/>
              <a:ext cx="6172406" cy="1494397"/>
              <a:chOff x="7255334" y="1439441"/>
              <a:chExt cx="6172406" cy="1494189"/>
            </a:xfrm>
          </p:grpSpPr>
          <p:sp>
            <p:nvSpPr>
              <p:cNvPr id="30" name="Rectangle 1"/>
              <p:cNvSpPr/>
              <p:nvPr/>
            </p:nvSpPr>
            <p:spPr>
              <a:xfrm>
                <a:off x="7255334" y="1918108"/>
                <a:ext cx="6172406" cy="1015522"/>
              </a:xfrm>
              <a:prstGeom prst="rect">
                <a:avLst/>
              </a:prstGeom>
            </p:spPr>
            <p:txBody>
              <a:bodyPr wrap="square" spcCol="356616">
                <a:spAutoFit/>
              </a:bodyPr>
              <a:lstStyle/>
              <a:p>
                <a:pPr marL="266700" indent="-266700">
                  <a:buFont typeface="Arial" panose="020B0604020202020204" pitchFamily="34" charset="0"/>
                  <a:buChar char="•"/>
                  <a:defRPr/>
                </a:pPr>
                <a:r>
                  <a:rPr lang="tr-TR" sz="2000" dirty="0">
                    <a:solidFill>
                      <a:srgbClr val="00246C">
                        <a:lumMod val="50000"/>
                      </a:srgbClr>
                    </a:solidFill>
                    <a:latin typeface="Candara" panose="020E0502030303020204" pitchFamily="34" charset="0"/>
                    <a:ea typeface="Open Sans Light" pitchFamily="34" charset="0"/>
                    <a:cs typeface="Open Sans Light" pitchFamily="34" charset="0"/>
                  </a:rPr>
                  <a:t>Tasarım &amp; Ar-Ge Merkezi Yapılanması</a:t>
                </a:r>
              </a:p>
              <a:p>
                <a:pPr marL="266700" marR="0" lvl="0" indent="-2667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tr-T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46C">
                        <a:lumMod val="50000"/>
                      </a:srgbClr>
                    </a:solidFill>
                    <a:effectLst/>
                    <a:uLnTx/>
                    <a:uFillTx/>
                    <a:latin typeface="Candara" panose="020E0502030303020204" pitchFamily="34" charset="0"/>
                    <a:ea typeface="Open Sans Light" pitchFamily="34" charset="0"/>
                    <a:cs typeface="Open Sans Light" pitchFamily="34" charset="0"/>
                  </a:rPr>
                  <a:t>Pazar/Müşteri Profiline göre Koleksiyon </a:t>
                </a:r>
              </a:p>
              <a:p>
                <a:pPr marL="266700" marR="0" lvl="0" indent="-2667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tr-T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46C">
                        <a:lumMod val="50000"/>
                      </a:srgbClr>
                    </a:solidFill>
                    <a:effectLst/>
                    <a:uLnTx/>
                    <a:uFillTx/>
                    <a:latin typeface="Candara" panose="020E0502030303020204" pitchFamily="34" charset="0"/>
                    <a:ea typeface="Open Sans Light" pitchFamily="34" charset="0"/>
                    <a:cs typeface="Open Sans Light" pitchFamily="34" charset="0"/>
                  </a:rPr>
                  <a:t>Trend Takip ve Yorumlama  </a:t>
                </a:r>
              </a:p>
            </p:txBody>
          </p:sp>
          <p:sp>
            <p:nvSpPr>
              <p:cNvPr id="31" name="Rectangle 2"/>
              <p:cNvSpPr/>
              <p:nvPr/>
            </p:nvSpPr>
            <p:spPr>
              <a:xfrm>
                <a:off x="7255334" y="1439441"/>
                <a:ext cx="6172405" cy="492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46C">
                        <a:lumMod val="50000"/>
                      </a:srgbClr>
                    </a:solidFill>
                    <a:effectLst/>
                    <a:uLnTx/>
                    <a:uFillTx/>
                    <a:latin typeface="Candara" panose="020E0502030303020204" pitchFamily="34" charset="0"/>
                    <a:ea typeface="Open Sans Light" pitchFamily="34" charset="0"/>
                    <a:cs typeface="Open Sans Light" pitchFamily="34" charset="0"/>
                  </a:rPr>
                  <a:t>Tasarım ve Trendler</a:t>
                </a:r>
                <a:endPara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46C">
                      <a:lumMod val="50000"/>
                    </a:srgbClr>
                  </a:solidFill>
                  <a:effectLst/>
                  <a:uLnTx/>
                  <a:uFillTx/>
                  <a:latin typeface="Candara" panose="020E0502030303020204" pitchFamily="34" charset="0"/>
                </a:endParaRPr>
              </a:p>
            </p:txBody>
          </p:sp>
        </p:grpSp>
      </p:grpSp>
      <p:grpSp>
        <p:nvGrpSpPr>
          <p:cNvPr id="9" name="Grup 8"/>
          <p:cNvGrpSpPr/>
          <p:nvPr/>
        </p:nvGrpSpPr>
        <p:grpSpPr>
          <a:xfrm>
            <a:off x="912821" y="830323"/>
            <a:ext cx="7758007" cy="2384797"/>
            <a:chOff x="3174591" y="1412964"/>
            <a:chExt cx="5034697" cy="2384797"/>
          </a:xfrm>
        </p:grpSpPr>
        <p:sp>
          <p:nvSpPr>
            <p:cNvPr id="11" name="Dikdörtgen 10"/>
            <p:cNvSpPr/>
            <p:nvPr/>
          </p:nvSpPr>
          <p:spPr>
            <a:xfrm>
              <a:off x="3174591" y="1433764"/>
              <a:ext cx="5034697" cy="2334584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grpSp>
          <p:nvGrpSpPr>
            <p:cNvPr id="12" name="Group 12"/>
            <p:cNvGrpSpPr>
              <a:grpSpLocks/>
            </p:cNvGrpSpPr>
            <p:nvPr/>
          </p:nvGrpSpPr>
          <p:grpSpPr bwMode="auto">
            <a:xfrm>
              <a:off x="3207827" y="1412964"/>
              <a:ext cx="4897131" cy="2384797"/>
              <a:chOff x="6009447" y="1343732"/>
              <a:chExt cx="4897131" cy="2384469"/>
            </a:xfrm>
          </p:grpSpPr>
          <p:sp>
            <p:nvSpPr>
              <p:cNvPr id="14" name="Rectangle 5"/>
              <p:cNvSpPr/>
              <p:nvPr/>
            </p:nvSpPr>
            <p:spPr>
              <a:xfrm>
                <a:off x="6009447" y="1789475"/>
                <a:ext cx="4738946" cy="1938726"/>
              </a:xfrm>
              <a:prstGeom prst="rect">
                <a:avLst/>
              </a:prstGeom>
            </p:spPr>
            <p:txBody>
              <a:bodyPr wrap="square" spcCol="356616">
                <a:spAutoFit/>
              </a:bodyPr>
              <a:lstStyle/>
              <a:p>
                <a:pPr marL="266700" marR="0" lvl="0" indent="-2667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tr-T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46C">
                        <a:lumMod val="50000"/>
                      </a:srgbClr>
                    </a:solidFill>
                    <a:effectLst/>
                    <a:uLnTx/>
                    <a:uFillTx/>
                    <a:latin typeface="Candara" panose="020E0502030303020204" pitchFamily="34" charset="0"/>
                    <a:ea typeface="Open Sans Light" pitchFamily="34" charset="0"/>
                    <a:cs typeface="Open Sans Light" pitchFamily="34" charset="0"/>
                  </a:rPr>
                  <a:t>Üretimde / Öncesinde Verimlilik </a:t>
                </a:r>
              </a:p>
              <a:p>
                <a:pPr marL="266700" lvl="0" indent="-266700">
                  <a:buFont typeface="Arial" panose="020B0604020202020204" pitchFamily="34" charset="0"/>
                  <a:buChar char="•"/>
                  <a:defRPr/>
                </a:pPr>
                <a:r>
                  <a:rPr lang="tr-TR" sz="2000" dirty="0">
                    <a:solidFill>
                      <a:srgbClr val="00246C">
                        <a:lumMod val="50000"/>
                      </a:srgbClr>
                    </a:solidFill>
                    <a:latin typeface="Candara" panose="020E0502030303020204" pitchFamily="34" charset="0"/>
                    <a:ea typeface="Open Sans Light" pitchFamily="34" charset="0"/>
                    <a:cs typeface="Open Sans Light" pitchFamily="34" charset="0"/>
                  </a:rPr>
                  <a:t>Maliyet Optimizasyonu </a:t>
                </a:r>
                <a:endParaRPr kumimoji="0" lang="tr-T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46C">
                      <a:lumMod val="50000"/>
                    </a:srgbClr>
                  </a:solidFill>
                  <a:effectLst/>
                  <a:uLnTx/>
                  <a:uFillTx/>
                  <a:latin typeface="Candara" panose="020E0502030303020204" pitchFamily="34" charset="0"/>
                  <a:ea typeface="Open Sans Light" pitchFamily="34" charset="0"/>
                  <a:cs typeface="Open Sans Light" pitchFamily="34" charset="0"/>
                </a:endParaRPr>
              </a:p>
              <a:p>
                <a:pPr marL="266700" marR="0" lvl="0" indent="-2667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tr-T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46C">
                        <a:lumMod val="50000"/>
                      </a:srgbClr>
                    </a:solidFill>
                    <a:effectLst/>
                    <a:uLnTx/>
                    <a:uFillTx/>
                    <a:latin typeface="Candara" panose="020E0502030303020204" pitchFamily="34" charset="0"/>
                    <a:ea typeface="Open Sans Light" pitchFamily="34" charset="0"/>
                    <a:cs typeface="Open Sans Light" pitchFamily="34" charset="0"/>
                  </a:rPr>
                  <a:t>Sosyal Uygunluk (denetim, yabancı işçi istihdamı, TQM, vb.)</a:t>
                </a:r>
              </a:p>
              <a:p>
                <a:pPr marL="266700" marR="0" lvl="0" indent="-2667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tr-TR" sz="2000" dirty="0">
                    <a:solidFill>
                      <a:srgbClr val="00246C">
                        <a:lumMod val="50000"/>
                      </a:srgbClr>
                    </a:solidFill>
                    <a:latin typeface="Candara" panose="020E0502030303020204" pitchFamily="34" charset="0"/>
                    <a:ea typeface="Open Sans Light" pitchFamily="34" charset="0"/>
                    <a:cs typeface="Open Sans Light" pitchFamily="34" charset="0"/>
                  </a:rPr>
                  <a:t>İK Yönetimi (</a:t>
                </a:r>
                <a:r>
                  <a:rPr lang="tr-TR" sz="2000" dirty="0" err="1">
                    <a:solidFill>
                      <a:srgbClr val="00246C">
                        <a:lumMod val="50000"/>
                      </a:srgbClr>
                    </a:solidFill>
                    <a:latin typeface="Candara" panose="020E0502030303020204" pitchFamily="34" charset="0"/>
                    <a:ea typeface="Open Sans Light" pitchFamily="34" charset="0"/>
                    <a:cs typeface="Open Sans Light" pitchFamily="34" charset="0"/>
                  </a:rPr>
                  <a:t>perf</a:t>
                </a:r>
                <a:r>
                  <a:rPr lang="tr-TR" sz="2000" dirty="0">
                    <a:solidFill>
                      <a:srgbClr val="00246C">
                        <a:lumMod val="50000"/>
                      </a:srgbClr>
                    </a:solidFill>
                    <a:latin typeface="Candara" panose="020E0502030303020204" pitchFamily="34" charset="0"/>
                    <a:ea typeface="Open Sans Light" pitchFamily="34" charset="0"/>
                    <a:cs typeface="Open Sans Light" pitchFamily="34" charset="0"/>
                  </a:rPr>
                  <a:t>. ve ücret yönetimi, çalışan bağlılığı ve motivasyon) </a:t>
                </a:r>
                <a:endParaRPr kumimoji="0" lang="tr-T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46C">
                      <a:lumMod val="50000"/>
                    </a:srgbClr>
                  </a:solidFill>
                  <a:effectLst/>
                  <a:uLnTx/>
                  <a:uFillTx/>
                  <a:latin typeface="Candara" panose="020E0502030303020204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15" name="Rectangle 6"/>
              <p:cNvSpPr/>
              <p:nvPr/>
            </p:nvSpPr>
            <p:spPr>
              <a:xfrm>
                <a:off x="6030066" y="1343732"/>
                <a:ext cx="4876512" cy="492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46C">
                        <a:lumMod val="50000"/>
                      </a:srgbClr>
                    </a:solidFill>
                    <a:effectLst/>
                    <a:uLnTx/>
                    <a:uFillTx/>
                    <a:latin typeface="Candara" panose="020E0502030303020204" pitchFamily="34" charset="0"/>
                    <a:ea typeface="Open Sans Light" pitchFamily="34" charset="0"/>
                    <a:cs typeface="Open Sans Light" pitchFamily="34" charset="0"/>
                  </a:rPr>
                  <a:t>Teknik/Kapasite Geliştirme</a:t>
                </a:r>
                <a:endPara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46C">
                      <a:lumMod val="50000"/>
                    </a:srgbClr>
                  </a:solidFill>
                  <a:effectLst/>
                  <a:uLnTx/>
                  <a:uFillTx/>
                  <a:latin typeface="Candara" panose="020E0502030303020204" pitchFamily="34" charset="0"/>
                </a:endParaRPr>
              </a:p>
            </p:txBody>
          </p:sp>
        </p:grpSp>
      </p:grpSp>
      <p:grpSp>
        <p:nvGrpSpPr>
          <p:cNvPr id="16" name="Grup 15"/>
          <p:cNvGrpSpPr/>
          <p:nvPr/>
        </p:nvGrpSpPr>
        <p:grpSpPr>
          <a:xfrm>
            <a:off x="912821" y="5003514"/>
            <a:ext cx="7758007" cy="1124235"/>
            <a:chOff x="8726537" y="1595386"/>
            <a:chExt cx="6634322" cy="1124235"/>
          </a:xfrm>
        </p:grpSpPr>
        <p:sp>
          <p:nvSpPr>
            <p:cNvPr id="17" name="Dikdörtgen 16"/>
            <p:cNvSpPr/>
            <p:nvPr/>
          </p:nvSpPr>
          <p:spPr>
            <a:xfrm>
              <a:off x="8726537" y="1595386"/>
              <a:ext cx="6634322" cy="1124235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grpSp>
          <p:nvGrpSpPr>
            <p:cNvPr id="18" name="Group 15"/>
            <p:cNvGrpSpPr>
              <a:grpSpLocks/>
            </p:cNvGrpSpPr>
            <p:nvPr/>
          </p:nvGrpSpPr>
          <p:grpSpPr bwMode="auto">
            <a:xfrm>
              <a:off x="8726537" y="1612568"/>
              <a:ext cx="6634321" cy="1107053"/>
              <a:chOff x="7222857" y="1594098"/>
              <a:chExt cx="6634321" cy="1106898"/>
            </a:xfrm>
          </p:grpSpPr>
          <p:sp>
            <p:nvSpPr>
              <p:cNvPr id="20" name="Rectangle 1"/>
              <p:cNvSpPr/>
              <p:nvPr/>
            </p:nvSpPr>
            <p:spPr>
              <a:xfrm>
                <a:off x="7232084" y="1993209"/>
                <a:ext cx="6625094" cy="707787"/>
              </a:xfrm>
              <a:prstGeom prst="rect">
                <a:avLst/>
              </a:prstGeom>
            </p:spPr>
            <p:txBody>
              <a:bodyPr wrap="square" spcCol="356616">
                <a:spAutoFit/>
              </a:bodyPr>
              <a:lstStyle/>
              <a:p>
                <a:pPr marL="266700" indent="-266700">
                  <a:buFont typeface="Arial" panose="020B0604020202020204" pitchFamily="34" charset="0"/>
                  <a:buChar char="•"/>
                  <a:defRPr/>
                </a:pPr>
                <a:r>
                  <a:rPr lang="tr-TR" sz="2000" dirty="0">
                    <a:solidFill>
                      <a:srgbClr val="00246C">
                        <a:lumMod val="50000"/>
                      </a:srgbClr>
                    </a:solidFill>
                    <a:latin typeface="Candara" panose="020E0502030303020204" pitchFamily="34" charset="0"/>
                    <a:ea typeface="Open Sans Light" pitchFamily="34" charset="0"/>
                    <a:cs typeface="Open Sans Light" pitchFamily="34" charset="0"/>
                  </a:rPr>
                  <a:t>Endüstri 4.0 uygulamalarına destekleyici programlar  </a:t>
                </a:r>
                <a:endParaRPr lang="ms-MY" sz="2000" dirty="0">
                  <a:solidFill>
                    <a:srgbClr val="00246C">
                      <a:lumMod val="50000"/>
                    </a:srgbClr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21" name="Rectangle 2"/>
              <p:cNvSpPr/>
              <p:nvPr/>
            </p:nvSpPr>
            <p:spPr>
              <a:xfrm>
                <a:off x="7222857" y="1594098"/>
                <a:ext cx="6453049" cy="492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46C">
                        <a:lumMod val="50000"/>
                      </a:srgbClr>
                    </a:solidFill>
                    <a:effectLst/>
                    <a:uLnTx/>
                    <a:uFillTx/>
                    <a:latin typeface="Candara" panose="020E0502030303020204" pitchFamily="34" charset="0"/>
                    <a:ea typeface="Open Sans Light" pitchFamily="34" charset="0"/>
                    <a:cs typeface="Open Sans Light" pitchFamily="34" charset="0"/>
                  </a:rPr>
                  <a:t>Dijital Dönüşüm / Adaptasyon</a:t>
                </a:r>
                <a:endPara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46C">
                      <a:lumMod val="50000"/>
                    </a:srgbClr>
                  </a:solidFill>
                  <a:effectLst/>
                  <a:uLnTx/>
                  <a:uFillTx/>
                  <a:latin typeface="Candara" panose="020E0502030303020204" pitchFamily="34" charset="0"/>
                </a:endParaRPr>
              </a:p>
            </p:txBody>
          </p:sp>
        </p:grpSp>
      </p:grpSp>
      <p:sp>
        <p:nvSpPr>
          <p:cNvPr id="45" name="Unvan 1">
            <a:extLst>
              <a:ext uri="{FF2B5EF4-FFF2-40B4-BE49-F238E27FC236}">
                <a16:creationId xmlns:a16="http://schemas.microsoft.com/office/drawing/2014/main" id="{63C8AAEB-E357-4254-8183-315CCB367AB0}"/>
              </a:ext>
            </a:extLst>
          </p:cNvPr>
          <p:cNvSpPr txBox="1">
            <a:spLocks/>
          </p:cNvSpPr>
          <p:nvPr/>
        </p:nvSpPr>
        <p:spPr>
          <a:xfrm>
            <a:off x="0" y="-18648"/>
            <a:ext cx="12192000" cy="7750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Danışmanlık Uygulamaları</a:t>
            </a:r>
          </a:p>
        </p:txBody>
      </p:sp>
      <p:grpSp>
        <p:nvGrpSpPr>
          <p:cNvPr id="72" name="Grup 71">
            <a:extLst>
              <a:ext uri="{FF2B5EF4-FFF2-40B4-BE49-F238E27FC236}">
                <a16:creationId xmlns:a16="http://schemas.microsoft.com/office/drawing/2014/main" id="{9D39BC28-F80C-416A-B9B2-603D95F838C0}"/>
              </a:ext>
            </a:extLst>
          </p:cNvPr>
          <p:cNvGrpSpPr/>
          <p:nvPr/>
        </p:nvGrpSpPr>
        <p:grpSpPr>
          <a:xfrm>
            <a:off x="9155656" y="793007"/>
            <a:ext cx="2506845" cy="1234522"/>
            <a:chOff x="3891475" y="504871"/>
            <a:chExt cx="2506845" cy="1234522"/>
          </a:xfrm>
        </p:grpSpPr>
        <p:sp>
          <p:nvSpPr>
            <p:cNvPr id="74" name="Dikdörtgen: Yuvarlatılmış Köşeler 73">
              <a:extLst>
                <a:ext uri="{FF2B5EF4-FFF2-40B4-BE49-F238E27FC236}">
                  <a16:creationId xmlns:a16="http://schemas.microsoft.com/office/drawing/2014/main" id="{FD185996-EAF6-4479-8723-E06308AC2BE5}"/>
                </a:ext>
              </a:extLst>
            </p:cNvPr>
            <p:cNvSpPr/>
            <p:nvPr/>
          </p:nvSpPr>
          <p:spPr>
            <a:xfrm>
              <a:off x="3891475" y="717837"/>
              <a:ext cx="2123523" cy="1021556"/>
            </a:xfrm>
            <a:prstGeom prst="roundRect">
              <a:avLst/>
            </a:prstGeom>
            <a:solidFill>
              <a:srgbClr val="FFE07D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latin typeface="Candara" panose="020E0502030303020204" pitchFamily="34" charset="0"/>
                  <a:cs typeface="Calibri Light" panose="020F0302020204030204" pitchFamily="34" charset="0"/>
                </a:rPr>
                <a:t>Makine     </a:t>
              </a:r>
            </a:p>
            <a:p>
              <a:r>
                <a:rPr lang="tr-TR" b="1" dirty="0">
                  <a:latin typeface="Candara" panose="020E0502030303020204" pitchFamily="34" charset="0"/>
                  <a:cs typeface="Calibri Light" panose="020F0302020204030204" pitchFamily="34" charset="0"/>
                </a:rPr>
                <a:t>Başına Üretim Adedinde İyileşme 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6593F32-7E9E-4109-98E6-B3E08ADD34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33611" y="504871"/>
              <a:ext cx="684000" cy="684000"/>
            </a:xfrm>
            <a:prstGeom prst="ellipse">
              <a:avLst/>
            </a:prstGeom>
            <a:solidFill>
              <a:srgbClr val="FFE07D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Dikdörtgen 75">
              <a:extLst>
                <a:ext uri="{FF2B5EF4-FFF2-40B4-BE49-F238E27FC236}">
                  <a16:creationId xmlns:a16="http://schemas.microsoft.com/office/drawing/2014/main" id="{6F476501-76D8-493D-87D6-C1424770690B}"/>
                </a:ext>
              </a:extLst>
            </p:cNvPr>
            <p:cNvSpPr/>
            <p:nvPr/>
          </p:nvSpPr>
          <p:spPr>
            <a:xfrm>
              <a:off x="5352903" y="523706"/>
              <a:ext cx="10454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latin typeface="Arial Black" panose="020B0A04020102020204" pitchFamily="34" charset="0"/>
                </a:rPr>
                <a:t>?</a:t>
              </a:r>
              <a:endParaRPr lang="tr-TR" sz="16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82" name="Grup 81">
            <a:extLst>
              <a:ext uri="{FF2B5EF4-FFF2-40B4-BE49-F238E27FC236}">
                <a16:creationId xmlns:a16="http://schemas.microsoft.com/office/drawing/2014/main" id="{6017DA96-EEC5-4C95-8C58-65386E70CE1B}"/>
              </a:ext>
            </a:extLst>
          </p:cNvPr>
          <p:cNvGrpSpPr/>
          <p:nvPr/>
        </p:nvGrpSpPr>
        <p:grpSpPr>
          <a:xfrm>
            <a:off x="9155656" y="2094381"/>
            <a:ext cx="2506845" cy="928055"/>
            <a:chOff x="3891475" y="504871"/>
            <a:chExt cx="2506845" cy="928055"/>
          </a:xfrm>
        </p:grpSpPr>
        <p:sp>
          <p:nvSpPr>
            <p:cNvPr id="83" name="Dikdörtgen: Yuvarlatılmış Köşeler 82">
              <a:extLst>
                <a:ext uri="{FF2B5EF4-FFF2-40B4-BE49-F238E27FC236}">
                  <a16:creationId xmlns:a16="http://schemas.microsoft.com/office/drawing/2014/main" id="{C80AE6EA-E4A1-4E19-8C42-C391E4131151}"/>
                </a:ext>
              </a:extLst>
            </p:cNvPr>
            <p:cNvSpPr/>
            <p:nvPr/>
          </p:nvSpPr>
          <p:spPr>
            <a:xfrm>
              <a:off x="3891475" y="717837"/>
              <a:ext cx="2123523" cy="715089"/>
            </a:xfrm>
            <a:prstGeom prst="roundRect">
              <a:avLst/>
            </a:prstGeom>
            <a:solidFill>
              <a:srgbClr val="FFE07D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latin typeface="Candara" panose="020E0502030303020204" pitchFamily="34" charset="0"/>
                  <a:cs typeface="Calibri Light" panose="020F0302020204030204" pitchFamily="34" charset="0"/>
                </a:rPr>
                <a:t>Fire Oranında </a:t>
              </a:r>
            </a:p>
            <a:p>
              <a:r>
                <a:rPr lang="tr-TR" b="1" dirty="0">
                  <a:latin typeface="Candara" panose="020E0502030303020204" pitchFamily="34" charset="0"/>
                  <a:cs typeface="Calibri Light" panose="020F0302020204030204" pitchFamily="34" charset="0"/>
                </a:rPr>
                <a:t>Düşüş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6E8FFB2-2A2C-4FF7-8FA5-637C78B1D9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33611" y="504871"/>
              <a:ext cx="684000" cy="684000"/>
            </a:xfrm>
            <a:prstGeom prst="ellipse">
              <a:avLst/>
            </a:prstGeom>
            <a:solidFill>
              <a:srgbClr val="FFE07D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5" name="Dikdörtgen 84">
              <a:extLst>
                <a:ext uri="{FF2B5EF4-FFF2-40B4-BE49-F238E27FC236}">
                  <a16:creationId xmlns:a16="http://schemas.microsoft.com/office/drawing/2014/main" id="{3AA1497C-B35A-4138-9047-DD22AC17DA05}"/>
                </a:ext>
              </a:extLst>
            </p:cNvPr>
            <p:cNvSpPr/>
            <p:nvPr/>
          </p:nvSpPr>
          <p:spPr>
            <a:xfrm>
              <a:off x="5352903" y="523706"/>
              <a:ext cx="10454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latin typeface="Arial Black" panose="020B0A04020102020204" pitchFamily="34" charset="0"/>
                </a:rPr>
                <a:t>?</a:t>
              </a:r>
              <a:endParaRPr lang="tr-TR" sz="16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86" name="Grup 85">
            <a:extLst>
              <a:ext uri="{FF2B5EF4-FFF2-40B4-BE49-F238E27FC236}">
                <a16:creationId xmlns:a16="http://schemas.microsoft.com/office/drawing/2014/main" id="{8F390200-46B2-4586-9588-CFBC446800E0}"/>
              </a:ext>
            </a:extLst>
          </p:cNvPr>
          <p:cNvGrpSpPr/>
          <p:nvPr/>
        </p:nvGrpSpPr>
        <p:grpSpPr>
          <a:xfrm>
            <a:off x="9155656" y="3089288"/>
            <a:ext cx="2506845" cy="928055"/>
            <a:chOff x="3891475" y="504871"/>
            <a:chExt cx="2506845" cy="928055"/>
          </a:xfrm>
        </p:grpSpPr>
        <p:sp>
          <p:nvSpPr>
            <p:cNvPr id="87" name="Dikdörtgen: Yuvarlatılmış Köşeler 86">
              <a:extLst>
                <a:ext uri="{FF2B5EF4-FFF2-40B4-BE49-F238E27FC236}">
                  <a16:creationId xmlns:a16="http://schemas.microsoft.com/office/drawing/2014/main" id="{6A697E1C-7402-4D67-B777-4F0B757C6335}"/>
                </a:ext>
              </a:extLst>
            </p:cNvPr>
            <p:cNvSpPr/>
            <p:nvPr/>
          </p:nvSpPr>
          <p:spPr>
            <a:xfrm>
              <a:off x="3891475" y="717837"/>
              <a:ext cx="2123523" cy="715089"/>
            </a:xfrm>
            <a:prstGeom prst="roundRect">
              <a:avLst/>
            </a:prstGeom>
            <a:solidFill>
              <a:srgbClr val="FFE07D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latin typeface="Candara" panose="020E0502030303020204" pitchFamily="34" charset="0"/>
                  <a:cs typeface="Calibri Light" panose="020F0302020204030204" pitchFamily="34" charset="0"/>
                </a:rPr>
                <a:t>SU </a:t>
              </a:r>
            </a:p>
            <a:p>
              <a:r>
                <a:rPr lang="tr-TR" b="1" dirty="0">
                  <a:latin typeface="Candara" panose="020E0502030303020204" pitchFamily="34" charset="0"/>
                  <a:cs typeface="Calibri Light" panose="020F0302020204030204" pitchFamily="34" charset="0"/>
                </a:rPr>
                <a:t>İyileşme Alanları</a:t>
              </a: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8C4D9670-5AA9-4526-81CD-02FB835FD2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33611" y="504871"/>
              <a:ext cx="684000" cy="684000"/>
            </a:xfrm>
            <a:prstGeom prst="ellipse">
              <a:avLst/>
            </a:prstGeom>
            <a:solidFill>
              <a:srgbClr val="FFE07D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9" name="Dikdörtgen 88">
              <a:extLst>
                <a:ext uri="{FF2B5EF4-FFF2-40B4-BE49-F238E27FC236}">
                  <a16:creationId xmlns:a16="http://schemas.microsoft.com/office/drawing/2014/main" id="{6DFE5FD9-842F-401D-B1BD-783D5ACDF8F6}"/>
                </a:ext>
              </a:extLst>
            </p:cNvPr>
            <p:cNvSpPr/>
            <p:nvPr/>
          </p:nvSpPr>
          <p:spPr>
            <a:xfrm>
              <a:off x="5352903" y="523706"/>
              <a:ext cx="10454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latin typeface="Arial Black" panose="020B0A04020102020204" pitchFamily="34" charset="0"/>
                </a:rPr>
                <a:t>?</a:t>
              </a:r>
              <a:endParaRPr lang="tr-TR" sz="16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90" name="Grup 89">
            <a:extLst>
              <a:ext uri="{FF2B5EF4-FFF2-40B4-BE49-F238E27FC236}">
                <a16:creationId xmlns:a16="http://schemas.microsoft.com/office/drawing/2014/main" id="{0F5878B8-1431-4FD8-B876-86C9B393B212}"/>
              </a:ext>
            </a:extLst>
          </p:cNvPr>
          <p:cNvGrpSpPr/>
          <p:nvPr/>
        </p:nvGrpSpPr>
        <p:grpSpPr>
          <a:xfrm>
            <a:off x="9155656" y="4084194"/>
            <a:ext cx="2506845" cy="991555"/>
            <a:chOff x="3891475" y="441371"/>
            <a:chExt cx="2506845" cy="991555"/>
          </a:xfrm>
        </p:grpSpPr>
        <p:sp>
          <p:nvSpPr>
            <p:cNvPr id="91" name="Dikdörtgen: Yuvarlatılmış Köşeler 90">
              <a:extLst>
                <a:ext uri="{FF2B5EF4-FFF2-40B4-BE49-F238E27FC236}">
                  <a16:creationId xmlns:a16="http://schemas.microsoft.com/office/drawing/2014/main" id="{6DBCFA21-00A6-470C-85FA-8A3CE84CBA53}"/>
                </a:ext>
              </a:extLst>
            </p:cNvPr>
            <p:cNvSpPr/>
            <p:nvPr/>
          </p:nvSpPr>
          <p:spPr>
            <a:xfrm>
              <a:off x="3891475" y="717837"/>
              <a:ext cx="2123523" cy="715089"/>
            </a:xfrm>
            <a:prstGeom prst="roundRect">
              <a:avLst/>
            </a:prstGeom>
            <a:solidFill>
              <a:srgbClr val="FFE07D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latin typeface="Candara" panose="020E0502030303020204" pitchFamily="34" charset="0"/>
                  <a:cs typeface="Calibri Light" panose="020F0302020204030204" pitchFamily="34" charset="0"/>
                </a:rPr>
                <a:t>Tasarım &amp; </a:t>
              </a:r>
            </a:p>
            <a:p>
              <a:r>
                <a:rPr lang="tr-TR" b="1" dirty="0">
                  <a:latin typeface="Candara" panose="020E0502030303020204" pitchFamily="34" charset="0"/>
                  <a:cs typeface="Calibri Light" panose="020F0302020204030204" pitchFamily="34" charset="0"/>
                </a:rPr>
                <a:t>Ar-Ge </a:t>
              </a:r>
              <a:r>
                <a:rPr lang="tr-TR" b="1" dirty="0" err="1">
                  <a:latin typeface="Candara" panose="020E0502030303020204" pitchFamily="34" charset="0"/>
                  <a:cs typeface="Calibri Light" panose="020F0302020204030204" pitchFamily="34" charset="0"/>
                </a:rPr>
                <a:t>Merk</a:t>
              </a:r>
              <a:r>
                <a:rPr lang="tr-TR" b="1" dirty="0">
                  <a:latin typeface="Candara" panose="020E0502030303020204" pitchFamily="34" charset="0"/>
                  <a:cs typeface="Calibri Light" panose="020F0302020204030204" pitchFamily="34" charset="0"/>
                </a:rPr>
                <a:t>. Sayısı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984FAE87-24B4-4DA0-9ED3-1EC8F43508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33611" y="441371"/>
              <a:ext cx="684000" cy="684000"/>
            </a:xfrm>
            <a:prstGeom prst="ellipse">
              <a:avLst/>
            </a:prstGeom>
            <a:solidFill>
              <a:srgbClr val="FFE07D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3" name="Dikdörtgen 92">
              <a:extLst>
                <a:ext uri="{FF2B5EF4-FFF2-40B4-BE49-F238E27FC236}">
                  <a16:creationId xmlns:a16="http://schemas.microsoft.com/office/drawing/2014/main" id="{8DD629F3-79FC-495B-A182-DD806FFF7B2D}"/>
                </a:ext>
              </a:extLst>
            </p:cNvPr>
            <p:cNvSpPr/>
            <p:nvPr/>
          </p:nvSpPr>
          <p:spPr>
            <a:xfrm>
              <a:off x="5352903" y="466556"/>
              <a:ext cx="10454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latin typeface="Arial Black" panose="020B0A04020102020204" pitchFamily="34" charset="0"/>
                </a:rPr>
                <a:t>?</a:t>
              </a:r>
              <a:endParaRPr lang="tr-TR" sz="16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94" name="Grup 93">
            <a:extLst>
              <a:ext uri="{FF2B5EF4-FFF2-40B4-BE49-F238E27FC236}">
                <a16:creationId xmlns:a16="http://schemas.microsoft.com/office/drawing/2014/main" id="{4D5E7D48-887D-475B-9E20-F52CFD4EF18D}"/>
              </a:ext>
            </a:extLst>
          </p:cNvPr>
          <p:cNvGrpSpPr/>
          <p:nvPr/>
        </p:nvGrpSpPr>
        <p:grpSpPr>
          <a:xfrm>
            <a:off x="9155656" y="5142600"/>
            <a:ext cx="2506845" cy="928055"/>
            <a:chOff x="3891475" y="504871"/>
            <a:chExt cx="2506845" cy="928055"/>
          </a:xfrm>
        </p:grpSpPr>
        <p:sp>
          <p:nvSpPr>
            <p:cNvPr id="95" name="Dikdörtgen: Yuvarlatılmış Köşeler 94">
              <a:extLst>
                <a:ext uri="{FF2B5EF4-FFF2-40B4-BE49-F238E27FC236}">
                  <a16:creationId xmlns:a16="http://schemas.microsoft.com/office/drawing/2014/main" id="{3453F99B-B667-4063-BF17-4220E4AFA101}"/>
                </a:ext>
              </a:extLst>
            </p:cNvPr>
            <p:cNvSpPr/>
            <p:nvPr/>
          </p:nvSpPr>
          <p:spPr>
            <a:xfrm>
              <a:off x="3891475" y="717837"/>
              <a:ext cx="2123523" cy="715089"/>
            </a:xfrm>
            <a:prstGeom prst="roundRect">
              <a:avLst/>
            </a:prstGeom>
            <a:solidFill>
              <a:srgbClr val="FFE07D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latin typeface="Candara" panose="020E0502030303020204" pitchFamily="34" charset="0"/>
                  <a:cs typeface="Calibri Light" panose="020F0302020204030204" pitchFamily="34" charset="0"/>
                </a:rPr>
                <a:t>Enerji tasarruf </a:t>
              </a:r>
            </a:p>
            <a:p>
              <a:r>
                <a:rPr lang="tr-TR" b="1" dirty="0">
                  <a:latin typeface="Candara" panose="020E0502030303020204" pitchFamily="34" charset="0"/>
                  <a:cs typeface="Calibri Light" panose="020F0302020204030204" pitchFamily="34" charset="0"/>
                </a:rPr>
                <a:t>oranı</a:t>
              </a: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61D2C841-43BB-4E6C-9E68-CEA616279D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33611" y="504871"/>
              <a:ext cx="684000" cy="684000"/>
            </a:xfrm>
            <a:prstGeom prst="ellipse">
              <a:avLst/>
            </a:prstGeom>
            <a:solidFill>
              <a:srgbClr val="FFE07D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7" name="Dikdörtgen 96">
              <a:extLst>
                <a:ext uri="{FF2B5EF4-FFF2-40B4-BE49-F238E27FC236}">
                  <a16:creationId xmlns:a16="http://schemas.microsoft.com/office/drawing/2014/main" id="{4DA23616-2E0C-43E5-8E92-F042198C1D47}"/>
                </a:ext>
              </a:extLst>
            </p:cNvPr>
            <p:cNvSpPr/>
            <p:nvPr/>
          </p:nvSpPr>
          <p:spPr>
            <a:xfrm>
              <a:off x="5352903" y="523706"/>
              <a:ext cx="10454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latin typeface="Arial Black" panose="020B0A04020102020204" pitchFamily="34" charset="0"/>
                </a:rPr>
                <a:t>?</a:t>
              </a:r>
              <a:endParaRPr lang="tr-TR" sz="1600" b="1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2878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0AB16D-E65D-46EE-B564-040F4897132B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7/24/2019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Unvan 1"/>
          <p:cNvSpPr>
            <a:spLocks noGrp="1"/>
          </p:cNvSpPr>
          <p:nvPr>
            <p:ph type="title"/>
          </p:nvPr>
        </p:nvSpPr>
        <p:spPr>
          <a:xfrm>
            <a:off x="0" y="-284875"/>
            <a:ext cx="12172950" cy="1438658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tr-T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Quicksand"/>
                <a:ea typeface="Quicksand"/>
                <a:cs typeface="Quicksand"/>
              </a:rPr>
              <a:t>Faaliyet Simülasyonu: </a:t>
            </a:r>
            <a:r>
              <a:rPr lang="tr-TR" sz="4000" b="1" dirty="0">
                <a:solidFill>
                  <a:schemeClr val="tx2"/>
                </a:solidFill>
                <a:latin typeface="Quicksand"/>
                <a:ea typeface="Quicksand"/>
                <a:cs typeface="Quicksand"/>
              </a:rPr>
              <a:t>Üretimde Verimlilik Danışmanlığı</a:t>
            </a:r>
            <a:endParaRPr lang="tr-TR" sz="4000" b="1" dirty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846A3163-BD80-43DC-8AEB-CBBC908003EA}"/>
              </a:ext>
            </a:extLst>
          </p:cNvPr>
          <p:cNvSpPr txBox="1"/>
          <p:nvPr/>
        </p:nvSpPr>
        <p:spPr>
          <a:xfrm>
            <a:off x="7477812" y="834988"/>
            <a:ext cx="475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>
                <a:latin typeface="Candara" panose="020E0502030303020204" pitchFamily="34" charset="0"/>
              </a:rPr>
              <a:t>Desteklenen Giderler: danışmanlık</a:t>
            </a:r>
          </a:p>
        </p:txBody>
      </p:sp>
      <p:sp>
        <p:nvSpPr>
          <p:cNvPr id="19" name="Serbest Form: Şekil 18">
            <a:extLst>
              <a:ext uri="{FF2B5EF4-FFF2-40B4-BE49-F238E27FC236}">
                <a16:creationId xmlns:a16="http://schemas.microsoft.com/office/drawing/2014/main" id="{216AE59E-F899-4074-8C24-AD29D939A197}"/>
              </a:ext>
            </a:extLst>
          </p:cNvPr>
          <p:cNvSpPr/>
          <p:nvPr/>
        </p:nvSpPr>
        <p:spPr>
          <a:xfrm>
            <a:off x="1286562" y="878764"/>
            <a:ext cx="6191249" cy="432000"/>
          </a:xfrm>
          <a:custGeom>
            <a:avLst/>
            <a:gdLst>
              <a:gd name="connsiteX0" fmla="*/ 174289 w 1045711"/>
              <a:gd name="connsiteY0" fmla="*/ 0 h 9105561"/>
              <a:gd name="connsiteX1" fmla="*/ 871422 w 1045711"/>
              <a:gd name="connsiteY1" fmla="*/ 0 h 9105561"/>
              <a:gd name="connsiteX2" fmla="*/ 1045711 w 1045711"/>
              <a:gd name="connsiteY2" fmla="*/ 174289 h 9105561"/>
              <a:gd name="connsiteX3" fmla="*/ 1045711 w 1045711"/>
              <a:gd name="connsiteY3" fmla="*/ 9105561 h 9105561"/>
              <a:gd name="connsiteX4" fmla="*/ 1045711 w 1045711"/>
              <a:gd name="connsiteY4" fmla="*/ 9105561 h 9105561"/>
              <a:gd name="connsiteX5" fmla="*/ 0 w 1045711"/>
              <a:gd name="connsiteY5" fmla="*/ 9105561 h 9105561"/>
              <a:gd name="connsiteX6" fmla="*/ 0 w 1045711"/>
              <a:gd name="connsiteY6" fmla="*/ 9105561 h 9105561"/>
              <a:gd name="connsiteX7" fmla="*/ 0 w 1045711"/>
              <a:gd name="connsiteY7" fmla="*/ 174289 h 9105561"/>
              <a:gd name="connsiteX8" fmla="*/ 174289 w 1045711"/>
              <a:gd name="connsiteY8" fmla="*/ 0 h 910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5711" h="9105561">
                <a:moveTo>
                  <a:pt x="1045711" y="1517630"/>
                </a:moveTo>
                <a:lnTo>
                  <a:pt x="1045711" y="7587931"/>
                </a:lnTo>
                <a:cubicBezTo>
                  <a:pt x="1045711" y="8426091"/>
                  <a:pt x="1036750" y="9105557"/>
                  <a:pt x="1025695" y="9105557"/>
                </a:cubicBezTo>
                <a:lnTo>
                  <a:pt x="0" y="9105557"/>
                </a:lnTo>
                <a:lnTo>
                  <a:pt x="0" y="9105557"/>
                </a:lnTo>
                <a:lnTo>
                  <a:pt x="0" y="4"/>
                </a:lnTo>
                <a:lnTo>
                  <a:pt x="0" y="4"/>
                </a:lnTo>
                <a:lnTo>
                  <a:pt x="1025695" y="4"/>
                </a:lnTo>
                <a:cubicBezTo>
                  <a:pt x="1036750" y="4"/>
                  <a:pt x="1045711" y="679470"/>
                  <a:pt x="1045711" y="1517630"/>
                </a:cubicBezTo>
                <a:close/>
              </a:path>
            </a:pathLst>
          </a:custGeom>
          <a:ln>
            <a:solidFill>
              <a:srgbClr val="00246C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6249" tIns="69461" rIns="69461" bIns="69463" numCol="1" spcCol="1270" anchor="ctr" anchorCtr="0">
            <a:noAutofit/>
          </a:bodyPr>
          <a:lstStyle/>
          <a:p>
            <a:pPr marL="0" lvl="1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tr-TR" sz="2000" b="1" dirty="0">
                <a:latin typeface="Candara" panose="020E0502030303020204" pitchFamily="34" charset="0"/>
              </a:rPr>
              <a:t>Firma Bazlı Tespit/Planlama (danışman-firma eşleşme) </a:t>
            </a:r>
          </a:p>
        </p:txBody>
      </p:sp>
      <p:sp>
        <p:nvSpPr>
          <p:cNvPr id="36" name="Serbest Form: Şekil 35">
            <a:extLst>
              <a:ext uri="{FF2B5EF4-FFF2-40B4-BE49-F238E27FC236}">
                <a16:creationId xmlns:a16="http://schemas.microsoft.com/office/drawing/2014/main" id="{95FA2A25-7418-4459-8A3B-BD817E8B0A05}"/>
              </a:ext>
            </a:extLst>
          </p:cNvPr>
          <p:cNvSpPr/>
          <p:nvPr/>
        </p:nvSpPr>
        <p:spPr>
          <a:xfrm>
            <a:off x="1286563" y="1456598"/>
            <a:ext cx="6191248" cy="432000"/>
          </a:xfrm>
          <a:custGeom>
            <a:avLst/>
            <a:gdLst>
              <a:gd name="connsiteX0" fmla="*/ 174289 w 1045711"/>
              <a:gd name="connsiteY0" fmla="*/ 0 h 9105561"/>
              <a:gd name="connsiteX1" fmla="*/ 871422 w 1045711"/>
              <a:gd name="connsiteY1" fmla="*/ 0 h 9105561"/>
              <a:gd name="connsiteX2" fmla="*/ 1045711 w 1045711"/>
              <a:gd name="connsiteY2" fmla="*/ 174289 h 9105561"/>
              <a:gd name="connsiteX3" fmla="*/ 1045711 w 1045711"/>
              <a:gd name="connsiteY3" fmla="*/ 9105561 h 9105561"/>
              <a:gd name="connsiteX4" fmla="*/ 1045711 w 1045711"/>
              <a:gd name="connsiteY4" fmla="*/ 9105561 h 9105561"/>
              <a:gd name="connsiteX5" fmla="*/ 0 w 1045711"/>
              <a:gd name="connsiteY5" fmla="*/ 9105561 h 9105561"/>
              <a:gd name="connsiteX6" fmla="*/ 0 w 1045711"/>
              <a:gd name="connsiteY6" fmla="*/ 9105561 h 9105561"/>
              <a:gd name="connsiteX7" fmla="*/ 0 w 1045711"/>
              <a:gd name="connsiteY7" fmla="*/ 174289 h 9105561"/>
              <a:gd name="connsiteX8" fmla="*/ 174289 w 1045711"/>
              <a:gd name="connsiteY8" fmla="*/ 0 h 910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5711" h="9105561">
                <a:moveTo>
                  <a:pt x="1045711" y="1517630"/>
                </a:moveTo>
                <a:lnTo>
                  <a:pt x="1045711" y="7587931"/>
                </a:lnTo>
                <a:cubicBezTo>
                  <a:pt x="1045711" y="8426091"/>
                  <a:pt x="1036750" y="9105557"/>
                  <a:pt x="1025695" y="9105557"/>
                </a:cubicBezTo>
                <a:lnTo>
                  <a:pt x="0" y="9105557"/>
                </a:lnTo>
                <a:lnTo>
                  <a:pt x="0" y="9105557"/>
                </a:lnTo>
                <a:lnTo>
                  <a:pt x="0" y="4"/>
                </a:lnTo>
                <a:lnTo>
                  <a:pt x="0" y="4"/>
                </a:lnTo>
                <a:lnTo>
                  <a:pt x="1025695" y="4"/>
                </a:lnTo>
                <a:cubicBezTo>
                  <a:pt x="1036750" y="4"/>
                  <a:pt x="1045711" y="679470"/>
                  <a:pt x="1045711" y="1517630"/>
                </a:cubicBezTo>
                <a:close/>
              </a:path>
            </a:pathLst>
          </a:custGeom>
          <a:ln>
            <a:solidFill>
              <a:srgbClr val="00246C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6249" tIns="69461" rIns="69461" bIns="69463" numCol="1" spcCol="1270" anchor="ctr" anchorCtr="0">
            <a:noAutofit/>
          </a:bodyPr>
          <a:lstStyle/>
          <a:p>
            <a:pPr marL="0" lvl="1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tr-TR" sz="2000" b="1" dirty="0">
                <a:latin typeface="Candara" panose="020E0502030303020204" pitchFamily="34" charset="0"/>
              </a:rPr>
              <a:t>Firma Bazlı Hedef Performans &amp; Uygulama Takvimi</a:t>
            </a:r>
          </a:p>
        </p:txBody>
      </p:sp>
      <p:sp>
        <p:nvSpPr>
          <p:cNvPr id="41" name="Serbest Form: Şekil 40">
            <a:extLst>
              <a:ext uri="{FF2B5EF4-FFF2-40B4-BE49-F238E27FC236}">
                <a16:creationId xmlns:a16="http://schemas.microsoft.com/office/drawing/2014/main" id="{AA5D6CA0-C2CA-4DD0-BEA2-D5A2E0C80FF6}"/>
              </a:ext>
            </a:extLst>
          </p:cNvPr>
          <p:cNvSpPr/>
          <p:nvPr/>
        </p:nvSpPr>
        <p:spPr>
          <a:xfrm>
            <a:off x="1286563" y="2034433"/>
            <a:ext cx="6191248" cy="432000"/>
          </a:xfrm>
          <a:custGeom>
            <a:avLst/>
            <a:gdLst>
              <a:gd name="connsiteX0" fmla="*/ 174289 w 1045711"/>
              <a:gd name="connsiteY0" fmla="*/ 0 h 9105561"/>
              <a:gd name="connsiteX1" fmla="*/ 871422 w 1045711"/>
              <a:gd name="connsiteY1" fmla="*/ 0 h 9105561"/>
              <a:gd name="connsiteX2" fmla="*/ 1045711 w 1045711"/>
              <a:gd name="connsiteY2" fmla="*/ 174289 h 9105561"/>
              <a:gd name="connsiteX3" fmla="*/ 1045711 w 1045711"/>
              <a:gd name="connsiteY3" fmla="*/ 9105561 h 9105561"/>
              <a:gd name="connsiteX4" fmla="*/ 1045711 w 1045711"/>
              <a:gd name="connsiteY4" fmla="*/ 9105561 h 9105561"/>
              <a:gd name="connsiteX5" fmla="*/ 0 w 1045711"/>
              <a:gd name="connsiteY5" fmla="*/ 9105561 h 9105561"/>
              <a:gd name="connsiteX6" fmla="*/ 0 w 1045711"/>
              <a:gd name="connsiteY6" fmla="*/ 9105561 h 9105561"/>
              <a:gd name="connsiteX7" fmla="*/ 0 w 1045711"/>
              <a:gd name="connsiteY7" fmla="*/ 174289 h 9105561"/>
              <a:gd name="connsiteX8" fmla="*/ 174289 w 1045711"/>
              <a:gd name="connsiteY8" fmla="*/ 0 h 910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5711" h="9105561">
                <a:moveTo>
                  <a:pt x="1045711" y="1517630"/>
                </a:moveTo>
                <a:lnTo>
                  <a:pt x="1045711" y="7587931"/>
                </a:lnTo>
                <a:cubicBezTo>
                  <a:pt x="1045711" y="8426091"/>
                  <a:pt x="1036750" y="9105557"/>
                  <a:pt x="1025695" y="9105557"/>
                </a:cubicBezTo>
                <a:lnTo>
                  <a:pt x="0" y="9105557"/>
                </a:lnTo>
                <a:lnTo>
                  <a:pt x="0" y="9105557"/>
                </a:lnTo>
                <a:lnTo>
                  <a:pt x="0" y="4"/>
                </a:lnTo>
                <a:lnTo>
                  <a:pt x="0" y="4"/>
                </a:lnTo>
                <a:lnTo>
                  <a:pt x="1025695" y="4"/>
                </a:lnTo>
                <a:cubicBezTo>
                  <a:pt x="1036750" y="4"/>
                  <a:pt x="1045711" y="679470"/>
                  <a:pt x="1045711" y="1517630"/>
                </a:cubicBezTo>
                <a:close/>
              </a:path>
            </a:pathLst>
          </a:custGeom>
          <a:ln>
            <a:solidFill>
              <a:srgbClr val="00246C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6249" tIns="69461" rIns="69461" bIns="69463" numCol="1" spcCol="1270" anchor="ctr" anchorCtr="0">
            <a:noAutofit/>
          </a:bodyPr>
          <a:lstStyle/>
          <a:p>
            <a:pPr marL="0" lvl="1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tr-TR" sz="2000" b="1" dirty="0">
                <a:latin typeface="Candara" panose="020E0502030303020204" pitchFamily="34" charset="0"/>
              </a:rPr>
              <a:t>Katkı Payı &amp; Katılım Taahhütnamesi </a:t>
            </a:r>
          </a:p>
        </p:txBody>
      </p:sp>
      <p:grpSp>
        <p:nvGrpSpPr>
          <p:cNvPr id="24" name="Grup 23">
            <a:extLst>
              <a:ext uri="{FF2B5EF4-FFF2-40B4-BE49-F238E27FC236}">
                <a16:creationId xmlns:a16="http://schemas.microsoft.com/office/drawing/2014/main" id="{FC11D51A-1095-41F9-A81C-3B66289729FF}"/>
              </a:ext>
            </a:extLst>
          </p:cNvPr>
          <p:cNvGrpSpPr/>
          <p:nvPr/>
        </p:nvGrpSpPr>
        <p:grpSpPr>
          <a:xfrm>
            <a:off x="163114" y="2661302"/>
            <a:ext cx="7314695" cy="2021841"/>
            <a:chOff x="258364" y="3252505"/>
            <a:chExt cx="7314695" cy="2021841"/>
          </a:xfrm>
        </p:grpSpPr>
        <p:sp>
          <p:nvSpPr>
            <p:cNvPr id="58" name="Serbest Form: Şekil 57">
              <a:extLst>
                <a:ext uri="{FF2B5EF4-FFF2-40B4-BE49-F238E27FC236}">
                  <a16:creationId xmlns:a16="http://schemas.microsoft.com/office/drawing/2014/main" id="{51C4D4F0-8472-4A24-BCFC-4552409916C1}"/>
                </a:ext>
              </a:extLst>
            </p:cNvPr>
            <p:cNvSpPr/>
            <p:nvPr/>
          </p:nvSpPr>
          <p:spPr>
            <a:xfrm>
              <a:off x="1381812" y="3369433"/>
              <a:ext cx="6191247" cy="1511953"/>
            </a:xfrm>
            <a:custGeom>
              <a:avLst/>
              <a:gdLst>
                <a:gd name="connsiteX0" fmla="*/ 174289 w 1045711"/>
                <a:gd name="connsiteY0" fmla="*/ 0 h 9105561"/>
                <a:gd name="connsiteX1" fmla="*/ 871422 w 1045711"/>
                <a:gd name="connsiteY1" fmla="*/ 0 h 9105561"/>
                <a:gd name="connsiteX2" fmla="*/ 1045711 w 1045711"/>
                <a:gd name="connsiteY2" fmla="*/ 174289 h 9105561"/>
                <a:gd name="connsiteX3" fmla="*/ 1045711 w 1045711"/>
                <a:gd name="connsiteY3" fmla="*/ 9105561 h 9105561"/>
                <a:gd name="connsiteX4" fmla="*/ 1045711 w 1045711"/>
                <a:gd name="connsiteY4" fmla="*/ 9105561 h 9105561"/>
                <a:gd name="connsiteX5" fmla="*/ 0 w 1045711"/>
                <a:gd name="connsiteY5" fmla="*/ 9105561 h 9105561"/>
                <a:gd name="connsiteX6" fmla="*/ 0 w 1045711"/>
                <a:gd name="connsiteY6" fmla="*/ 9105561 h 9105561"/>
                <a:gd name="connsiteX7" fmla="*/ 0 w 1045711"/>
                <a:gd name="connsiteY7" fmla="*/ 174289 h 9105561"/>
                <a:gd name="connsiteX8" fmla="*/ 174289 w 1045711"/>
                <a:gd name="connsiteY8" fmla="*/ 0 h 910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5711" h="9105561">
                  <a:moveTo>
                    <a:pt x="1045711" y="1517630"/>
                  </a:moveTo>
                  <a:lnTo>
                    <a:pt x="1045711" y="7587931"/>
                  </a:lnTo>
                  <a:cubicBezTo>
                    <a:pt x="1045711" y="8426091"/>
                    <a:pt x="1036750" y="9105557"/>
                    <a:pt x="1025695" y="9105557"/>
                  </a:cubicBezTo>
                  <a:lnTo>
                    <a:pt x="0" y="9105557"/>
                  </a:lnTo>
                  <a:lnTo>
                    <a:pt x="0" y="9105557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25695" y="4"/>
                  </a:lnTo>
                  <a:cubicBezTo>
                    <a:pt x="1036750" y="4"/>
                    <a:pt x="1045711" y="679470"/>
                    <a:pt x="1045711" y="1517630"/>
                  </a:cubicBezTo>
                  <a:close/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249" tIns="69461" rIns="69461" bIns="69463" numCol="1" spcCol="1270" anchor="ctr" anchorCtr="0">
              <a:noAutofit/>
            </a:bodyPr>
            <a:lstStyle/>
            <a:p>
              <a:pPr marL="0" lvl="1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tr-TR" sz="2000" b="1" dirty="0">
                  <a:latin typeface="Candara" panose="020E0502030303020204" pitchFamily="34" charset="0"/>
                </a:rPr>
                <a:t>Programa Mutlak Uyum</a:t>
              </a:r>
            </a:p>
            <a:p>
              <a:pPr marL="0" lvl="1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tr-TR" sz="2000" b="1" dirty="0">
                  <a:latin typeface="Candara" panose="020E0502030303020204" pitchFamily="34" charset="0"/>
                </a:rPr>
                <a:t>Aktif İK katılımı </a:t>
              </a:r>
            </a:p>
            <a:p>
              <a:pPr marL="0" lvl="1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tr-TR" sz="2000" b="1" dirty="0">
                  <a:latin typeface="Candara" panose="020E0502030303020204" pitchFamily="34" charset="0"/>
                </a:rPr>
                <a:t>Anlık Saha Takibi </a:t>
              </a:r>
            </a:p>
            <a:p>
              <a:pPr marL="0" lvl="1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tr-TR" sz="2000" b="1" dirty="0">
                  <a:latin typeface="Candara" panose="020E0502030303020204" pitchFamily="34" charset="0"/>
                </a:rPr>
                <a:t>Bilgi Güvenliği &amp; Gizlilik</a:t>
              </a:r>
            </a:p>
          </p:txBody>
        </p:sp>
        <p:grpSp>
          <p:nvGrpSpPr>
            <p:cNvPr id="59" name="Grup 58">
              <a:extLst>
                <a:ext uri="{FF2B5EF4-FFF2-40B4-BE49-F238E27FC236}">
                  <a16:creationId xmlns:a16="http://schemas.microsoft.com/office/drawing/2014/main" id="{BEC7E663-6E01-46FC-970B-E71196944908}"/>
                </a:ext>
              </a:extLst>
            </p:cNvPr>
            <p:cNvGrpSpPr/>
            <p:nvPr/>
          </p:nvGrpSpPr>
          <p:grpSpPr>
            <a:xfrm>
              <a:off x="258364" y="3252505"/>
              <a:ext cx="1195387" cy="2021841"/>
              <a:chOff x="2557712" y="1304002"/>
              <a:chExt cx="1195387" cy="2021841"/>
            </a:xfrm>
          </p:grpSpPr>
          <p:sp>
            <p:nvSpPr>
              <p:cNvPr id="60" name="Ok: Köşeli Çift Ayraç 59">
                <a:extLst>
                  <a:ext uri="{FF2B5EF4-FFF2-40B4-BE49-F238E27FC236}">
                    <a16:creationId xmlns:a16="http://schemas.microsoft.com/office/drawing/2014/main" id="{A91AE984-D30E-42F6-9416-09E4F336334B}"/>
                  </a:ext>
                </a:extLst>
              </p:cNvPr>
              <p:cNvSpPr/>
              <p:nvPr/>
            </p:nvSpPr>
            <p:spPr>
              <a:xfrm rot="5400000">
                <a:off x="2144485" y="1717229"/>
                <a:ext cx="2021841" cy="1195387"/>
              </a:xfrm>
              <a:prstGeom prst="chevron">
                <a:avLst>
                  <a:gd name="adj" fmla="val 26737"/>
                </a:avLst>
              </a:prstGeom>
              <a:solidFill>
                <a:srgbClr val="C0000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Metin kutusu 60">
                <a:extLst>
                  <a:ext uri="{FF2B5EF4-FFF2-40B4-BE49-F238E27FC236}">
                    <a16:creationId xmlns:a16="http://schemas.microsoft.com/office/drawing/2014/main" id="{1F859F83-80CE-4695-8F1F-C0D5AEEBD00A}"/>
                  </a:ext>
                </a:extLst>
              </p:cNvPr>
              <p:cNvSpPr txBox="1"/>
              <p:nvPr/>
            </p:nvSpPr>
            <p:spPr>
              <a:xfrm rot="16200000">
                <a:off x="2399428" y="1984931"/>
                <a:ext cx="151195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2400" b="1" dirty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Uygulama</a:t>
                </a:r>
              </a:p>
              <a:p>
                <a:pPr algn="ctr"/>
                <a:r>
                  <a:rPr lang="tr-TR" sz="2400" b="1" dirty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(</a:t>
                </a:r>
                <a:r>
                  <a:rPr lang="tr-TR" sz="2400" b="1" dirty="0" err="1">
                    <a:solidFill>
                      <a:schemeClr val="bg1"/>
                    </a:solidFill>
                    <a:latin typeface="Candara" panose="020E0502030303020204" pitchFamily="34" charset="0"/>
                  </a:rPr>
                  <a:t>min</a:t>
                </a:r>
                <a:r>
                  <a:rPr lang="tr-TR" sz="2400" b="1" dirty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 1 yıl)</a:t>
                </a:r>
              </a:p>
            </p:txBody>
          </p:sp>
        </p:grpSp>
      </p:grpSp>
      <p:sp>
        <p:nvSpPr>
          <p:cNvPr id="45" name="Serbest Form: Şekil 44">
            <a:extLst>
              <a:ext uri="{FF2B5EF4-FFF2-40B4-BE49-F238E27FC236}">
                <a16:creationId xmlns:a16="http://schemas.microsoft.com/office/drawing/2014/main" id="{1D96BD31-7513-454D-A651-8843A7287891}"/>
              </a:ext>
            </a:extLst>
          </p:cNvPr>
          <p:cNvSpPr/>
          <p:nvPr/>
        </p:nvSpPr>
        <p:spPr>
          <a:xfrm>
            <a:off x="1286563" y="4662011"/>
            <a:ext cx="6191246" cy="602453"/>
          </a:xfrm>
          <a:custGeom>
            <a:avLst/>
            <a:gdLst>
              <a:gd name="connsiteX0" fmla="*/ 174289 w 1045711"/>
              <a:gd name="connsiteY0" fmla="*/ 0 h 9105561"/>
              <a:gd name="connsiteX1" fmla="*/ 871422 w 1045711"/>
              <a:gd name="connsiteY1" fmla="*/ 0 h 9105561"/>
              <a:gd name="connsiteX2" fmla="*/ 1045711 w 1045711"/>
              <a:gd name="connsiteY2" fmla="*/ 174289 h 9105561"/>
              <a:gd name="connsiteX3" fmla="*/ 1045711 w 1045711"/>
              <a:gd name="connsiteY3" fmla="*/ 9105561 h 9105561"/>
              <a:gd name="connsiteX4" fmla="*/ 1045711 w 1045711"/>
              <a:gd name="connsiteY4" fmla="*/ 9105561 h 9105561"/>
              <a:gd name="connsiteX5" fmla="*/ 0 w 1045711"/>
              <a:gd name="connsiteY5" fmla="*/ 9105561 h 9105561"/>
              <a:gd name="connsiteX6" fmla="*/ 0 w 1045711"/>
              <a:gd name="connsiteY6" fmla="*/ 9105561 h 9105561"/>
              <a:gd name="connsiteX7" fmla="*/ 0 w 1045711"/>
              <a:gd name="connsiteY7" fmla="*/ 174289 h 9105561"/>
              <a:gd name="connsiteX8" fmla="*/ 174289 w 1045711"/>
              <a:gd name="connsiteY8" fmla="*/ 0 h 910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5711" h="9105561">
                <a:moveTo>
                  <a:pt x="1045711" y="1517630"/>
                </a:moveTo>
                <a:lnTo>
                  <a:pt x="1045711" y="7587931"/>
                </a:lnTo>
                <a:cubicBezTo>
                  <a:pt x="1045711" y="8426091"/>
                  <a:pt x="1036750" y="9105557"/>
                  <a:pt x="1025695" y="9105557"/>
                </a:cubicBezTo>
                <a:lnTo>
                  <a:pt x="0" y="9105557"/>
                </a:lnTo>
                <a:lnTo>
                  <a:pt x="0" y="9105557"/>
                </a:lnTo>
                <a:lnTo>
                  <a:pt x="0" y="4"/>
                </a:lnTo>
                <a:lnTo>
                  <a:pt x="0" y="4"/>
                </a:lnTo>
                <a:lnTo>
                  <a:pt x="1025695" y="4"/>
                </a:lnTo>
                <a:cubicBezTo>
                  <a:pt x="1036750" y="4"/>
                  <a:pt x="1045711" y="679470"/>
                  <a:pt x="1045711" y="1517630"/>
                </a:cubicBezTo>
                <a:close/>
              </a:path>
            </a:pathLst>
          </a:custGeom>
          <a:ln>
            <a:solidFill>
              <a:srgbClr val="00246C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6249" tIns="69461" rIns="69461" bIns="69463" numCol="1" spcCol="1270" anchor="ctr" anchorCtr="0">
            <a:noAutofit/>
          </a:bodyPr>
          <a:lstStyle/>
          <a:p>
            <a:pPr marL="0" lvl="1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tr-TR" sz="2000" b="1" dirty="0">
                <a:latin typeface="Candara" panose="020E0502030303020204" pitchFamily="34" charset="0"/>
              </a:rPr>
              <a:t>Faaliyet sonunda Etki Analizi</a:t>
            </a:r>
          </a:p>
          <a:p>
            <a:pPr marL="0" lvl="1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tr-TR" sz="2000" i="1" dirty="0">
                <a:latin typeface="Candara" panose="020E0502030303020204" pitchFamily="34" charset="0"/>
              </a:rPr>
              <a:t>Hedefe Ulaşma – Tamamlayıcı Faaliyet Planlama</a:t>
            </a:r>
          </a:p>
        </p:txBody>
      </p:sp>
      <p:sp>
        <p:nvSpPr>
          <p:cNvPr id="76" name="Serbest Form: Şekil 75">
            <a:extLst>
              <a:ext uri="{FF2B5EF4-FFF2-40B4-BE49-F238E27FC236}">
                <a16:creationId xmlns:a16="http://schemas.microsoft.com/office/drawing/2014/main" id="{11F21572-FB4A-4A63-9589-D03640A61423}"/>
              </a:ext>
            </a:extLst>
          </p:cNvPr>
          <p:cNvSpPr/>
          <p:nvPr/>
        </p:nvSpPr>
        <p:spPr>
          <a:xfrm>
            <a:off x="1286563" y="5363445"/>
            <a:ext cx="6191246" cy="545693"/>
          </a:xfrm>
          <a:custGeom>
            <a:avLst/>
            <a:gdLst>
              <a:gd name="connsiteX0" fmla="*/ 174289 w 1045711"/>
              <a:gd name="connsiteY0" fmla="*/ 0 h 9105561"/>
              <a:gd name="connsiteX1" fmla="*/ 871422 w 1045711"/>
              <a:gd name="connsiteY1" fmla="*/ 0 h 9105561"/>
              <a:gd name="connsiteX2" fmla="*/ 1045711 w 1045711"/>
              <a:gd name="connsiteY2" fmla="*/ 174289 h 9105561"/>
              <a:gd name="connsiteX3" fmla="*/ 1045711 w 1045711"/>
              <a:gd name="connsiteY3" fmla="*/ 9105561 h 9105561"/>
              <a:gd name="connsiteX4" fmla="*/ 1045711 w 1045711"/>
              <a:gd name="connsiteY4" fmla="*/ 9105561 h 9105561"/>
              <a:gd name="connsiteX5" fmla="*/ 0 w 1045711"/>
              <a:gd name="connsiteY5" fmla="*/ 9105561 h 9105561"/>
              <a:gd name="connsiteX6" fmla="*/ 0 w 1045711"/>
              <a:gd name="connsiteY6" fmla="*/ 9105561 h 9105561"/>
              <a:gd name="connsiteX7" fmla="*/ 0 w 1045711"/>
              <a:gd name="connsiteY7" fmla="*/ 174289 h 9105561"/>
              <a:gd name="connsiteX8" fmla="*/ 174289 w 1045711"/>
              <a:gd name="connsiteY8" fmla="*/ 0 h 910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5711" h="9105561">
                <a:moveTo>
                  <a:pt x="1045711" y="1517630"/>
                </a:moveTo>
                <a:lnTo>
                  <a:pt x="1045711" y="7587931"/>
                </a:lnTo>
                <a:cubicBezTo>
                  <a:pt x="1045711" y="8426091"/>
                  <a:pt x="1036750" y="9105557"/>
                  <a:pt x="1025695" y="9105557"/>
                </a:cubicBezTo>
                <a:lnTo>
                  <a:pt x="0" y="9105557"/>
                </a:lnTo>
                <a:lnTo>
                  <a:pt x="0" y="9105557"/>
                </a:lnTo>
                <a:lnTo>
                  <a:pt x="0" y="4"/>
                </a:lnTo>
                <a:lnTo>
                  <a:pt x="0" y="4"/>
                </a:lnTo>
                <a:lnTo>
                  <a:pt x="1025695" y="4"/>
                </a:lnTo>
                <a:cubicBezTo>
                  <a:pt x="1036750" y="4"/>
                  <a:pt x="1045711" y="679470"/>
                  <a:pt x="1045711" y="1517630"/>
                </a:cubicBezTo>
                <a:close/>
              </a:path>
            </a:pathLst>
          </a:custGeom>
          <a:ln>
            <a:solidFill>
              <a:srgbClr val="00246C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6249" tIns="69461" rIns="69461" bIns="69463" numCol="1" spcCol="1270" anchor="ctr" anchorCtr="0">
            <a:noAutofit/>
          </a:bodyPr>
          <a:lstStyle/>
          <a:p>
            <a:pPr marL="0" lvl="1" defTabSz="1289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tr-TR" sz="2000" b="1" dirty="0">
                <a:latin typeface="Candara" panose="020E0502030303020204" pitchFamily="34" charset="0"/>
              </a:rPr>
              <a:t>Proje Sonunda Etki Analizi </a:t>
            </a:r>
          </a:p>
        </p:txBody>
      </p:sp>
      <p:graphicFrame>
        <p:nvGraphicFramePr>
          <p:cNvPr id="69" name="Tablo 68">
            <a:extLst>
              <a:ext uri="{FF2B5EF4-FFF2-40B4-BE49-F238E27FC236}">
                <a16:creationId xmlns:a16="http://schemas.microsoft.com/office/drawing/2014/main" id="{F1E78153-55D7-4969-8BD3-FAAFC90DB426}"/>
              </a:ext>
            </a:extLst>
          </p:cNvPr>
          <p:cNvGraphicFramePr>
            <a:graphicFrameLocks noGrp="1"/>
          </p:cNvGraphicFramePr>
          <p:nvPr/>
        </p:nvGraphicFramePr>
        <p:xfrm>
          <a:off x="7615928" y="1339934"/>
          <a:ext cx="4455453" cy="17526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3150799">
                  <a:extLst>
                    <a:ext uri="{9D8B030D-6E8A-4147-A177-3AD203B41FA5}">
                      <a16:colId xmlns:a16="http://schemas.microsoft.com/office/drawing/2014/main" val="663402903"/>
                    </a:ext>
                  </a:extLst>
                </a:gridCol>
                <a:gridCol w="1304654">
                  <a:extLst>
                    <a:ext uri="{9D8B030D-6E8A-4147-A177-3AD203B41FA5}">
                      <a16:colId xmlns:a16="http://schemas.microsoft.com/office/drawing/2014/main" val="192937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dirty="0">
                          <a:latin typeface="Candara" panose="020E0502030303020204" pitchFamily="34" charset="0"/>
                        </a:rPr>
                        <a:t>Toplam (15 firma – 15 ay)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>
                          <a:latin typeface="Candara" panose="020E0502030303020204" pitchFamily="34" charset="0"/>
                        </a:rPr>
                        <a:t>60.000 $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9642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dirty="0">
                          <a:latin typeface="Candara" panose="020E0502030303020204" pitchFamily="34" charset="0"/>
                        </a:rPr>
                        <a:t>Önden IHKIB, Faaliyet sonrası Bakanlık iade - %75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>
                          <a:latin typeface="Candara" panose="020E0502030303020204" pitchFamily="34" charset="0"/>
                        </a:rPr>
                        <a:t>45.000 $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4290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dirty="0">
                          <a:latin typeface="Candara" panose="020E0502030303020204" pitchFamily="34" charset="0"/>
                        </a:rPr>
                        <a:t>Küme Katkı Payları Toplamı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>
                          <a:latin typeface="Candara" panose="020E0502030303020204" pitchFamily="34" charset="0"/>
                        </a:rPr>
                        <a:t>15.000 $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5734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dirty="0">
                          <a:latin typeface="Candara" panose="020E0502030303020204" pitchFamily="34" charset="0"/>
                        </a:rPr>
                        <a:t>Küme Firması Başına - %25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>
                          <a:latin typeface="Candara" panose="020E0502030303020204" pitchFamily="34" charset="0"/>
                        </a:rPr>
                        <a:t>1.000 $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5399797"/>
                  </a:ext>
                </a:extLst>
              </a:tr>
            </a:tbl>
          </a:graphicData>
        </a:graphic>
      </p:graphicFrame>
      <p:sp>
        <p:nvSpPr>
          <p:cNvPr id="74" name="Ok: Köşeli Çift Ayraç 73">
            <a:extLst>
              <a:ext uri="{FF2B5EF4-FFF2-40B4-BE49-F238E27FC236}">
                <a16:creationId xmlns:a16="http://schemas.microsoft.com/office/drawing/2014/main" id="{04377D8F-350B-4ED5-8E28-235E359275C7}"/>
              </a:ext>
            </a:extLst>
          </p:cNvPr>
          <p:cNvSpPr/>
          <p:nvPr/>
        </p:nvSpPr>
        <p:spPr>
          <a:xfrm rot="5400000">
            <a:off x="-308245" y="1217155"/>
            <a:ext cx="2138104" cy="1195387"/>
          </a:xfrm>
          <a:prstGeom prst="chevron">
            <a:avLst>
              <a:gd name="adj" fmla="val 26737"/>
            </a:avLst>
          </a:prstGeom>
          <a:solidFill>
            <a:srgbClr val="00246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75" name="Metin kutusu 74">
            <a:extLst>
              <a:ext uri="{FF2B5EF4-FFF2-40B4-BE49-F238E27FC236}">
                <a16:creationId xmlns:a16="http://schemas.microsoft.com/office/drawing/2014/main" id="{FB675B6A-E110-4D99-8CE4-FBA08A8BCF2C}"/>
              </a:ext>
            </a:extLst>
          </p:cNvPr>
          <p:cNvSpPr txBox="1"/>
          <p:nvPr/>
        </p:nvSpPr>
        <p:spPr>
          <a:xfrm rot="16200000">
            <a:off x="-4182" y="1630193"/>
            <a:ext cx="1524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öncesinde</a:t>
            </a:r>
          </a:p>
        </p:txBody>
      </p:sp>
      <p:grpSp>
        <p:nvGrpSpPr>
          <p:cNvPr id="62" name="Grup 61">
            <a:extLst>
              <a:ext uri="{FF2B5EF4-FFF2-40B4-BE49-F238E27FC236}">
                <a16:creationId xmlns:a16="http://schemas.microsoft.com/office/drawing/2014/main" id="{10AB734C-B6FF-4723-BBDD-461987EC2FF3}"/>
              </a:ext>
            </a:extLst>
          </p:cNvPr>
          <p:cNvGrpSpPr/>
          <p:nvPr/>
        </p:nvGrpSpPr>
        <p:grpSpPr>
          <a:xfrm>
            <a:off x="163113" y="4513707"/>
            <a:ext cx="1195387" cy="1734694"/>
            <a:chOff x="2557711" y="1665549"/>
            <a:chExt cx="1195387" cy="1734694"/>
          </a:xfrm>
        </p:grpSpPr>
        <p:sp>
          <p:nvSpPr>
            <p:cNvPr id="63" name="Ok: Köşeli Çift Ayraç 62">
              <a:extLst>
                <a:ext uri="{FF2B5EF4-FFF2-40B4-BE49-F238E27FC236}">
                  <a16:creationId xmlns:a16="http://schemas.microsoft.com/office/drawing/2014/main" id="{F0666096-467B-4F66-AC65-794571B87060}"/>
                </a:ext>
              </a:extLst>
            </p:cNvPr>
            <p:cNvSpPr/>
            <p:nvPr/>
          </p:nvSpPr>
          <p:spPr>
            <a:xfrm rot="5400000">
              <a:off x="2288058" y="1935202"/>
              <a:ext cx="1734694" cy="1195387"/>
            </a:xfrm>
            <a:prstGeom prst="chevron">
              <a:avLst>
                <a:gd name="adj" fmla="val 26737"/>
              </a:avLst>
            </a:prstGeom>
            <a:solidFill>
              <a:srgbClr val="00246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64" name="Metin kutusu 63">
              <a:extLst>
                <a:ext uri="{FF2B5EF4-FFF2-40B4-BE49-F238E27FC236}">
                  <a16:creationId xmlns:a16="http://schemas.microsoft.com/office/drawing/2014/main" id="{017DEF52-22DB-40DB-9288-FD48B9104F21}"/>
                </a:ext>
              </a:extLst>
            </p:cNvPr>
            <p:cNvSpPr txBox="1"/>
            <p:nvPr/>
          </p:nvSpPr>
          <p:spPr>
            <a:xfrm rot="16200000">
              <a:off x="2586785" y="2376856"/>
              <a:ext cx="1132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sonrası</a:t>
              </a:r>
            </a:p>
          </p:txBody>
        </p:sp>
      </p:grpSp>
      <p:sp>
        <p:nvSpPr>
          <p:cNvPr id="78" name="Metin kutusu 77">
            <a:extLst>
              <a:ext uri="{FF2B5EF4-FFF2-40B4-BE49-F238E27FC236}">
                <a16:creationId xmlns:a16="http://schemas.microsoft.com/office/drawing/2014/main" id="{0E68BF0E-55FF-4111-80E0-43E263054CF7}"/>
              </a:ext>
            </a:extLst>
          </p:cNvPr>
          <p:cNvSpPr txBox="1"/>
          <p:nvPr/>
        </p:nvSpPr>
        <p:spPr>
          <a:xfrm>
            <a:off x="7701351" y="3205815"/>
            <a:ext cx="41868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>
                <a:latin typeface="Candara" panose="020E0502030303020204" pitchFamily="34" charset="0"/>
              </a:rPr>
              <a:t>Örnek Çalışma Planı 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000000"/>
                </a:solidFill>
                <a:latin typeface="Candara" panose="020E0502030303020204" pitchFamily="34" charset="0"/>
                <a:ea typeface="Quicksand" panose="020B0604020202020204"/>
                <a:cs typeface="Quicksand" panose="020B0604020202020204"/>
              </a:rPr>
              <a:t>Verimlilik parametreleri, ağırlık puanları ve ölçüm sistemleri hazırlama, </a:t>
            </a:r>
            <a:endParaRPr lang="tr-TR" dirty="0">
              <a:latin typeface="Candara" panose="020E0502030303020204" pitchFamily="34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000000"/>
                </a:solidFill>
                <a:latin typeface="Candara" panose="020E0502030303020204" pitchFamily="34" charset="0"/>
                <a:ea typeface="Quicksand" panose="020B0604020202020204"/>
                <a:cs typeface="Quicksand" panose="020B0604020202020204"/>
              </a:rPr>
              <a:t>İdeal işlem sürelerinin belirleme, pilot bant uygulaması ve işgücü planlama,</a:t>
            </a:r>
            <a:endParaRPr lang="tr-TR" dirty="0">
              <a:latin typeface="Candara" panose="020E0502030303020204" pitchFamily="34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000000"/>
                </a:solidFill>
                <a:latin typeface="Candara" panose="020E0502030303020204" pitchFamily="34" charset="0"/>
                <a:ea typeface="Quicksand" panose="020B0604020202020204"/>
                <a:cs typeface="Quicksand" panose="020B0604020202020204"/>
              </a:rPr>
              <a:t>Verimlilik değerlendirme ve raporlama sistemi kurgusu, </a:t>
            </a:r>
            <a:endParaRPr lang="tr-TR" dirty="0">
              <a:latin typeface="Candara" panose="020E0502030303020204" pitchFamily="34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000000"/>
                </a:solidFill>
                <a:latin typeface="Candara" panose="020E0502030303020204" pitchFamily="34" charset="0"/>
                <a:ea typeface="Quicksand" panose="020B0604020202020204"/>
                <a:cs typeface="Quicksand" panose="020B0604020202020204"/>
              </a:rPr>
              <a:t>İK adaptasyonuna yönelik firma içi eğitimler</a:t>
            </a:r>
            <a:endParaRPr lang="tr-TR" sz="2400" b="1" i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039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36" grpId="0" animBg="1"/>
      <p:bldP spid="41" grpId="0" animBg="1"/>
      <p:bldP spid="45" grpId="0" animBg="1"/>
      <p:bldP spid="76" grpId="0" animBg="1"/>
      <p:bldP spid="74" grpId="0" animBg="1"/>
      <p:bldP spid="75" grpId="0"/>
      <p:bldP spid="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AD6D9-AF8A-4782-8C1A-91D120865903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7/24/2019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up 22"/>
          <p:cNvGrpSpPr/>
          <p:nvPr/>
        </p:nvGrpSpPr>
        <p:grpSpPr>
          <a:xfrm>
            <a:off x="906166" y="4717808"/>
            <a:ext cx="7466459" cy="1531729"/>
            <a:chOff x="5045551" y="1500182"/>
            <a:chExt cx="5522369" cy="1531729"/>
          </a:xfrm>
        </p:grpSpPr>
        <p:sp>
          <p:nvSpPr>
            <p:cNvPr id="28" name="Dikdörtgen 27"/>
            <p:cNvSpPr/>
            <p:nvPr/>
          </p:nvSpPr>
          <p:spPr>
            <a:xfrm>
              <a:off x="5045551" y="1500182"/>
              <a:ext cx="5454417" cy="1531729"/>
            </a:xfrm>
            <a:prstGeom prst="rect">
              <a:avLst/>
            </a:prstGeom>
            <a:solidFill>
              <a:schemeClr val="bg1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grpSp>
          <p:nvGrpSpPr>
            <p:cNvPr id="29" name="Group 15"/>
            <p:cNvGrpSpPr>
              <a:grpSpLocks/>
            </p:cNvGrpSpPr>
            <p:nvPr/>
          </p:nvGrpSpPr>
          <p:grpSpPr bwMode="auto">
            <a:xfrm>
              <a:off x="5063314" y="1500183"/>
              <a:ext cx="5504606" cy="1452099"/>
              <a:chOff x="7255334" y="1481733"/>
              <a:chExt cx="5504606" cy="1451897"/>
            </a:xfrm>
          </p:grpSpPr>
          <p:sp>
            <p:nvSpPr>
              <p:cNvPr id="30" name="Rectangle 1"/>
              <p:cNvSpPr/>
              <p:nvPr/>
            </p:nvSpPr>
            <p:spPr>
              <a:xfrm>
                <a:off x="7255335" y="1918108"/>
                <a:ext cx="5504605" cy="1015522"/>
              </a:xfrm>
              <a:prstGeom prst="rect">
                <a:avLst/>
              </a:prstGeom>
            </p:spPr>
            <p:txBody>
              <a:bodyPr wrap="square" spcCol="356616">
                <a:spAutoFit/>
              </a:bodyPr>
              <a:lstStyle/>
              <a:p>
                <a:pPr marL="266700" indent="-266700">
                  <a:buFont typeface="Arial" panose="020B0604020202020204" pitchFamily="34" charset="0"/>
                  <a:buChar char="•"/>
                  <a:defRPr/>
                </a:pPr>
                <a:r>
                  <a:rPr lang="tr-TR" sz="2000" dirty="0">
                    <a:solidFill>
                      <a:srgbClr val="00246C">
                        <a:lumMod val="50000"/>
                      </a:srgbClr>
                    </a:solidFill>
                    <a:latin typeface="Candara" panose="020E0502030303020204" pitchFamily="34" charset="0"/>
                    <a:ea typeface="Open Sans Light" pitchFamily="34" charset="0"/>
                    <a:cs typeface="Open Sans Light" pitchFamily="34" charset="0"/>
                  </a:rPr>
                  <a:t>Ar-Ge enstitüleri, teknoloji &amp; deneyimleme &amp; üretim merkezleri,</a:t>
                </a:r>
              </a:p>
              <a:p>
                <a:pPr marL="266700" indent="-266700">
                  <a:buFont typeface="Arial" panose="020B0604020202020204" pitchFamily="34" charset="0"/>
                  <a:buChar char="•"/>
                  <a:defRPr/>
                </a:pPr>
                <a:r>
                  <a:rPr lang="tr-TR" sz="2000" dirty="0">
                    <a:solidFill>
                      <a:srgbClr val="00246C">
                        <a:lumMod val="50000"/>
                      </a:srgbClr>
                    </a:solidFill>
                    <a:latin typeface="Candara" panose="020E0502030303020204" pitchFamily="34" charset="0"/>
                    <a:ea typeface="Open Sans Light" pitchFamily="34" charset="0"/>
                    <a:cs typeface="Open Sans Light" pitchFamily="34" charset="0"/>
                  </a:rPr>
                  <a:t>Teknik/tasarım atölye uygulamaları</a:t>
                </a:r>
              </a:p>
            </p:txBody>
          </p:sp>
          <p:sp>
            <p:nvSpPr>
              <p:cNvPr id="31" name="Rectangle 2"/>
              <p:cNvSpPr/>
              <p:nvPr/>
            </p:nvSpPr>
            <p:spPr>
              <a:xfrm>
                <a:off x="7255334" y="1481733"/>
                <a:ext cx="5436653" cy="492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46C">
                        <a:lumMod val="50000"/>
                      </a:srgbClr>
                    </a:solidFill>
                    <a:effectLst/>
                    <a:uLnTx/>
                    <a:uFillTx/>
                    <a:latin typeface="Candara" panose="020E0502030303020204" pitchFamily="34" charset="0"/>
                    <a:ea typeface="Open Sans Light" pitchFamily="34" charset="0"/>
                    <a:cs typeface="Open Sans Light" pitchFamily="34" charset="0"/>
                  </a:rPr>
                  <a:t>Vizyon Geliştirme Heyetleri</a:t>
                </a:r>
                <a:endPara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46C">
                      <a:lumMod val="50000"/>
                    </a:srgbClr>
                  </a:solidFill>
                  <a:effectLst/>
                  <a:uLnTx/>
                  <a:uFillTx/>
                  <a:latin typeface="Candara" panose="020E0502030303020204" pitchFamily="34" charset="0"/>
                </a:endParaRPr>
              </a:p>
            </p:txBody>
          </p:sp>
        </p:grpSp>
      </p:grpSp>
      <p:grpSp>
        <p:nvGrpSpPr>
          <p:cNvPr id="9" name="Grup 8"/>
          <p:cNvGrpSpPr/>
          <p:nvPr/>
        </p:nvGrpSpPr>
        <p:grpSpPr>
          <a:xfrm>
            <a:off x="906165" y="2521842"/>
            <a:ext cx="7374585" cy="2075622"/>
            <a:chOff x="3174591" y="1395656"/>
            <a:chExt cx="4210516" cy="2075622"/>
          </a:xfrm>
        </p:grpSpPr>
        <p:sp>
          <p:nvSpPr>
            <p:cNvPr id="11" name="Dikdörtgen 10"/>
            <p:cNvSpPr/>
            <p:nvPr/>
          </p:nvSpPr>
          <p:spPr>
            <a:xfrm>
              <a:off x="3174591" y="1395656"/>
              <a:ext cx="4210516" cy="2075621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grpSp>
          <p:nvGrpSpPr>
            <p:cNvPr id="12" name="Group 12"/>
            <p:cNvGrpSpPr>
              <a:grpSpLocks/>
            </p:cNvGrpSpPr>
            <p:nvPr/>
          </p:nvGrpSpPr>
          <p:grpSpPr bwMode="auto">
            <a:xfrm>
              <a:off x="3176336" y="1395736"/>
              <a:ext cx="4178953" cy="2075542"/>
              <a:chOff x="5977956" y="1326507"/>
              <a:chExt cx="4178953" cy="2075257"/>
            </a:xfrm>
          </p:grpSpPr>
          <p:sp>
            <p:nvSpPr>
              <p:cNvPr id="14" name="Rectangle 5"/>
              <p:cNvSpPr/>
              <p:nvPr/>
            </p:nvSpPr>
            <p:spPr>
              <a:xfrm>
                <a:off x="6134395" y="1770772"/>
                <a:ext cx="4022514" cy="1630992"/>
              </a:xfrm>
              <a:prstGeom prst="rect">
                <a:avLst/>
              </a:prstGeom>
            </p:spPr>
            <p:txBody>
              <a:bodyPr wrap="square" spcCol="356616">
                <a:spAutoFit/>
              </a:bodyPr>
              <a:lstStyle/>
              <a:p>
                <a:pPr marL="266700" lvl="0" indent="-266700">
                  <a:buFont typeface="Arial" panose="020B0604020202020204" pitchFamily="34" charset="0"/>
                  <a:buChar char="•"/>
                  <a:defRPr/>
                </a:pPr>
                <a:r>
                  <a:rPr lang="tr-TR" sz="2000" dirty="0">
                    <a:solidFill>
                      <a:srgbClr val="00246C">
                        <a:lumMod val="50000"/>
                      </a:srgbClr>
                    </a:solidFill>
                    <a:latin typeface="Candara" panose="020E0502030303020204" pitchFamily="34" charset="0"/>
                    <a:ea typeface="Open Sans Light" pitchFamily="34" charset="0"/>
                    <a:cs typeface="Open Sans Light" pitchFamily="34" charset="0"/>
                  </a:rPr>
                  <a:t>İkili Görüşmeler (TTM, </a:t>
                </a:r>
                <a:r>
                  <a:rPr lang="tr-TR" sz="2000" dirty="0" err="1">
                    <a:solidFill>
                      <a:srgbClr val="00246C">
                        <a:lumMod val="50000"/>
                      </a:srgbClr>
                    </a:solidFill>
                    <a:latin typeface="Candara" panose="020E0502030303020204" pitchFamily="34" charset="0"/>
                    <a:ea typeface="Open Sans Light" pitchFamily="34" charset="0"/>
                    <a:cs typeface="Open Sans Light" pitchFamily="34" charset="0"/>
                  </a:rPr>
                  <a:t>showroom</a:t>
                </a:r>
                <a:r>
                  <a:rPr lang="tr-TR" sz="2000" dirty="0">
                    <a:solidFill>
                      <a:srgbClr val="00246C">
                        <a:lumMod val="50000"/>
                      </a:srgbClr>
                    </a:solidFill>
                    <a:latin typeface="Candara" panose="020E0502030303020204" pitchFamily="34" charset="0"/>
                    <a:ea typeface="Open Sans Light" pitchFamily="34" charset="0"/>
                    <a:cs typeface="Open Sans Light" pitchFamily="34" charset="0"/>
                  </a:rPr>
                  <a:t>, fuaye salonları) </a:t>
                </a:r>
              </a:p>
              <a:p>
                <a:pPr marL="266700" lvl="0" indent="-266700">
                  <a:buFont typeface="Arial" panose="020B0604020202020204" pitchFamily="34" charset="0"/>
                  <a:buChar char="•"/>
                  <a:defRPr/>
                </a:pPr>
                <a:r>
                  <a:rPr lang="tr-TR" sz="2000" dirty="0">
                    <a:solidFill>
                      <a:srgbClr val="00246C">
                        <a:lumMod val="50000"/>
                      </a:srgbClr>
                    </a:solidFill>
                    <a:latin typeface="Candara" panose="020E0502030303020204" pitchFamily="34" charset="0"/>
                    <a:ea typeface="Open Sans Light" pitchFamily="34" charset="0"/>
                    <a:cs typeface="Open Sans Light" pitchFamily="34" charset="0"/>
                  </a:rPr>
                  <a:t>Fuar/Kongre Ziyaretleri, </a:t>
                </a:r>
              </a:p>
              <a:p>
                <a:pPr marL="266700" lvl="0" indent="-266700">
                  <a:buFont typeface="Arial" panose="020B0604020202020204" pitchFamily="34" charset="0"/>
                  <a:buChar char="•"/>
                  <a:defRPr/>
                </a:pPr>
                <a:r>
                  <a:rPr lang="tr-TR" sz="2000" dirty="0">
                    <a:solidFill>
                      <a:srgbClr val="00246C">
                        <a:lumMod val="50000"/>
                      </a:srgbClr>
                    </a:solidFill>
                    <a:latin typeface="Candara" panose="020E0502030303020204" pitchFamily="34" charset="0"/>
                    <a:ea typeface="Open Sans Light" pitchFamily="34" charset="0"/>
                    <a:cs typeface="Open Sans Light" pitchFamily="34" charset="0"/>
                  </a:rPr>
                  <a:t>Marka ofislerinde sunum … vb. </a:t>
                </a:r>
              </a:p>
              <a:p>
                <a:pPr marL="266700" lvl="0" indent="-266700">
                  <a:buFont typeface="Arial" panose="020B0604020202020204" pitchFamily="34" charset="0"/>
                  <a:buChar char="•"/>
                  <a:defRPr/>
                </a:pPr>
                <a:r>
                  <a:rPr lang="tr-TR" sz="2000" dirty="0">
                    <a:solidFill>
                      <a:srgbClr val="00246C">
                        <a:lumMod val="50000"/>
                      </a:srgbClr>
                    </a:solidFill>
                    <a:latin typeface="Candara" panose="020E0502030303020204" pitchFamily="34" charset="0"/>
                    <a:ea typeface="Open Sans Light" pitchFamily="34" charset="0"/>
                    <a:cs typeface="Open Sans Light" pitchFamily="34" charset="0"/>
                  </a:rPr>
                  <a:t>TR </a:t>
                </a:r>
                <a:r>
                  <a:rPr lang="tr-TR" sz="2000" dirty="0" err="1">
                    <a:solidFill>
                      <a:srgbClr val="00246C">
                        <a:lumMod val="50000"/>
                      </a:srgbClr>
                    </a:solidFill>
                    <a:latin typeface="Candara" panose="020E0502030303020204" pitchFamily="34" charset="0"/>
                    <a:ea typeface="Open Sans Light" pitchFamily="34" charset="0"/>
                    <a:cs typeface="Open Sans Light" pitchFamily="34" charset="0"/>
                  </a:rPr>
                  <a:t>Roadshow</a:t>
                </a:r>
                <a:r>
                  <a:rPr lang="tr-TR" sz="2000" dirty="0">
                    <a:solidFill>
                      <a:srgbClr val="00246C">
                        <a:lumMod val="50000"/>
                      </a:srgbClr>
                    </a:solidFill>
                    <a:latin typeface="Candara" panose="020E0502030303020204" pitchFamily="34" charset="0"/>
                    <a:ea typeface="Open Sans Light" pitchFamily="34" charset="0"/>
                    <a:cs typeface="Open Sans Light" pitchFamily="34" charset="0"/>
                  </a:rPr>
                  <a:t> </a:t>
                </a:r>
              </a:p>
            </p:txBody>
          </p:sp>
          <p:sp>
            <p:nvSpPr>
              <p:cNvPr id="15" name="Rectangle 6"/>
              <p:cNvSpPr/>
              <p:nvPr/>
            </p:nvSpPr>
            <p:spPr>
              <a:xfrm>
                <a:off x="5977956" y="1326507"/>
                <a:ext cx="3864329" cy="492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46C">
                        <a:lumMod val="50000"/>
                      </a:srgbClr>
                    </a:solidFill>
                    <a:effectLst/>
                    <a:uLnTx/>
                    <a:uFillTx/>
                    <a:latin typeface="Candara" panose="020E0502030303020204" pitchFamily="34" charset="0"/>
                    <a:ea typeface="Open Sans Light" pitchFamily="34" charset="0"/>
                    <a:cs typeface="Open Sans Light" pitchFamily="34" charset="0"/>
                  </a:rPr>
                  <a:t>İş Geliştirme Heyetleri</a:t>
                </a:r>
                <a:endPara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46C">
                      <a:lumMod val="50000"/>
                    </a:srgbClr>
                  </a:solidFill>
                  <a:effectLst/>
                  <a:uLnTx/>
                  <a:uFillTx/>
                  <a:latin typeface="Candara" panose="020E0502030303020204" pitchFamily="34" charset="0"/>
                </a:endParaRPr>
              </a:p>
            </p:txBody>
          </p:sp>
        </p:grpSp>
      </p:grpSp>
      <p:sp>
        <p:nvSpPr>
          <p:cNvPr id="45" name="Unvan 1">
            <a:extLst>
              <a:ext uri="{FF2B5EF4-FFF2-40B4-BE49-F238E27FC236}">
                <a16:creationId xmlns:a16="http://schemas.microsoft.com/office/drawing/2014/main" id="{63C8AAEB-E357-4254-8183-315CCB367AB0}"/>
              </a:ext>
            </a:extLst>
          </p:cNvPr>
          <p:cNvSpPr txBox="1">
            <a:spLocks/>
          </p:cNvSpPr>
          <p:nvPr/>
        </p:nvSpPr>
        <p:spPr>
          <a:xfrm>
            <a:off x="0" y="-47676"/>
            <a:ext cx="12192000" cy="7750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Yurtdışı Pazarlama Uygulamaları</a:t>
            </a:r>
          </a:p>
        </p:txBody>
      </p:sp>
      <p:grpSp>
        <p:nvGrpSpPr>
          <p:cNvPr id="72" name="Grup 71">
            <a:extLst>
              <a:ext uri="{FF2B5EF4-FFF2-40B4-BE49-F238E27FC236}">
                <a16:creationId xmlns:a16="http://schemas.microsoft.com/office/drawing/2014/main" id="{9D39BC28-F80C-416A-B9B2-603D95F838C0}"/>
              </a:ext>
            </a:extLst>
          </p:cNvPr>
          <p:cNvGrpSpPr/>
          <p:nvPr/>
        </p:nvGrpSpPr>
        <p:grpSpPr>
          <a:xfrm>
            <a:off x="8553337" y="851063"/>
            <a:ext cx="2609558" cy="928055"/>
            <a:chOff x="3788762" y="504871"/>
            <a:chExt cx="2609558" cy="928055"/>
          </a:xfrm>
        </p:grpSpPr>
        <p:sp>
          <p:nvSpPr>
            <p:cNvPr id="74" name="Dikdörtgen: Yuvarlatılmış Köşeler 73">
              <a:extLst>
                <a:ext uri="{FF2B5EF4-FFF2-40B4-BE49-F238E27FC236}">
                  <a16:creationId xmlns:a16="http://schemas.microsoft.com/office/drawing/2014/main" id="{FD185996-EAF6-4479-8723-E06308AC2BE5}"/>
                </a:ext>
              </a:extLst>
            </p:cNvPr>
            <p:cNvSpPr/>
            <p:nvPr/>
          </p:nvSpPr>
          <p:spPr>
            <a:xfrm>
              <a:off x="3788762" y="717837"/>
              <a:ext cx="2344091" cy="715089"/>
            </a:xfrm>
            <a:prstGeom prst="roundRect">
              <a:avLst/>
            </a:prstGeom>
            <a:solidFill>
              <a:srgbClr val="FFE07D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latin typeface="Candara" panose="020E0502030303020204" pitchFamily="34" charset="0"/>
                  <a:cs typeface="Calibri Light" panose="020F0302020204030204" pitchFamily="34" charset="0"/>
                </a:rPr>
                <a:t>Faaliyet bütçesi </a:t>
              </a:r>
            </a:p>
            <a:p>
              <a:r>
                <a:rPr lang="tr-TR" b="1" dirty="0">
                  <a:latin typeface="Candara" panose="020E0502030303020204" pitchFamily="34" charset="0"/>
                  <a:cs typeface="Calibri Light" panose="020F0302020204030204" pitchFamily="34" charset="0"/>
                </a:rPr>
                <a:t>geri dönüş oranı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6593F32-7E9E-4109-98E6-B3E08ADD34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33611" y="504871"/>
              <a:ext cx="684000" cy="684000"/>
            </a:xfrm>
            <a:prstGeom prst="ellipse">
              <a:avLst/>
            </a:prstGeom>
            <a:solidFill>
              <a:srgbClr val="FFE07D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Dikdörtgen 75">
              <a:extLst>
                <a:ext uri="{FF2B5EF4-FFF2-40B4-BE49-F238E27FC236}">
                  <a16:creationId xmlns:a16="http://schemas.microsoft.com/office/drawing/2014/main" id="{6F476501-76D8-493D-87D6-C1424770690B}"/>
                </a:ext>
              </a:extLst>
            </p:cNvPr>
            <p:cNvSpPr/>
            <p:nvPr/>
          </p:nvSpPr>
          <p:spPr>
            <a:xfrm>
              <a:off x="5352903" y="523706"/>
              <a:ext cx="10454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latin typeface="Arial Black" panose="020B0A04020102020204" pitchFamily="34" charset="0"/>
                </a:rPr>
                <a:t>?</a:t>
              </a:r>
              <a:endParaRPr lang="tr-TR" sz="16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82" name="Grup 81">
            <a:extLst>
              <a:ext uri="{FF2B5EF4-FFF2-40B4-BE49-F238E27FC236}">
                <a16:creationId xmlns:a16="http://schemas.microsoft.com/office/drawing/2014/main" id="{6017DA96-EEC5-4C95-8C58-65386E70CE1B}"/>
              </a:ext>
            </a:extLst>
          </p:cNvPr>
          <p:cNvGrpSpPr/>
          <p:nvPr/>
        </p:nvGrpSpPr>
        <p:grpSpPr>
          <a:xfrm>
            <a:off x="8553336" y="1861844"/>
            <a:ext cx="2609559" cy="1234522"/>
            <a:chOff x="3788761" y="504871"/>
            <a:chExt cx="2609559" cy="1234522"/>
          </a:xfrm>
        </p:grpSpPr>
        <p:sp>
          <p:nvSpPr>
            <p:cNvPr id="83" name="Dikdörtgen: Yuvarlatılmış Köşeler 82">
              <a:extLst>
                <a:ext uri="{FF2B5EF4-FFF2-40B4-BE49-F238E27FC236}">
                  <a16:creationId xmlns:a16="http://schemas.microsoft.com/office/drawing/2014/main" id="{C80AE6EA-E4A1-4E19-8C42-C391E4131151}"/>
                </a:ext>
              </a:extLst>
            </p:cNvPr>
            <p:cNvSpPr/>
            <p:nvPr/>
          </p:nvSpPr>
          <p:spPr>
            <a:xfrm>
              <a:off x="3788761" y="717837"/>
              <a:ext cx="2344092" cy="1021556"/>
            </a:xfrm>
            <a:prstGeom prst="roundRect">
              <a:avLst/>
            </a:prstGeom>
            <a:solidFill>
              <a:srgbClr val="FFE07D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latin typeface="Candara" panose="020E0502030303020204" pitchFamily="34" charset="0"/>
                  <a:cs typeface="Calibri Light" panose="020F0302020204030204" pitchFamily="34" charset="0"/>
                </a:rPr>
                <a:t>B2B olumlu sonuçlanma oranı (aylık/yıllık değişim)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6E8FFB2-2A2C-4FF7-8FA5-637C78B1D9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33611" y="504871"/>
              <a:ext cx="684000" cy="684000"/>
            </a:xfrm>
            <a:prstGeom prst="ellipse">
              <a:avLst/>
            </a:prstGeom>
            <a:solidFill>
              <a:srgbClr val="FFE07D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5" name="Dikdörtgen 84">
              <a:extLst>
                <a:ext uri="{FF2B5EF4-FFF2-40B4-BE49-F238E27FC236}">
                  <a16:creationId xmlns:a16="http://schemas.microsoft.com/office/drawing/2014/main" id="{3AA1497C-B35A-4138-9047-DD22AC17DA05}"/>
                </a:ext>
              </a:extLst>
            </p:cNvPr>
            <p:cNvSpPr/>
            <p:nvPr/>
          </p:nvSpPr>
          <p:spPr>
            <a:xfrm>
              <a:off x="5352903" y="523706"/>
              <a:ext cx="10454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latin typeface="Arial Black" panose="020B0A04020102020204" pitchFamily="34" charset="0"/>
                </a:rPr>
                <a:t>?</a:t>
              </a:r>
              <a:endParaRPr lang="tr-TR" sz="16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86" name="Grup 85">
            <a:extLst>
              <a:ext uri="{FF2B5EF4-FFF2-40B4-BE49-F238E27FC236}">
                <a16:creationId xmlns:a16="http://schemas.microsoft.com/office/drawing/2014/main" id="{8F390200-46B2-4586-9588-CFBC446800E0}"/>
              </a:ext>
            </a:extLst>
          </p:cNvPr>
          <p:cNvGrpSpPr/>
          <p:nvPr/>
        </p:nvGrpSpPr>
        <p:grpSpPr>
          <a:xfrm>
            <a:off x="8553334" y="3092005"/>
            <a:ext cx="2609561" cy="1036915"/>
            <a:chOff x="3788759" y="504871"/>
            <a:chExt cx="2609561" cy="1036915"/>
          </a:xfrm>
        </p:grpSpPr>
        <p:sp>
          <p:nvSpPr>
            <p:cNvPr id="87" name="Dikdörtgen: Yuvarlatılmış Köşeler 86">
              <a:extLst>
                <a:ext uri="{FF2B5EF4-FFF2-40B4-BE49-F238E27FC236}">
                  <a16:creationId xmlns:a16="http://schemas.microsoft.com/office/drawing/2014/main" id="{6A697E1C-7402-4D67-B777-4F0B757C6335}"/>
                </a:ext>
              </a:extLst>
            </p:cNvPr>
            <p:cNvSpPr/>
            <p:nvPr/>
          </p:nvSpPr>
          <p:spPr>
            <a:xfrm>
              <a:off x="3788759" y="826697"/>
              <a:ext cx="2412000" cy="715089"/>
            </a:xfrm>
            <a:prstGeom prst="roundRect">
              <a:avLst/>
            </a:prstGeom>
            <a:solidFill>
              <a:srgbClr val="FFE07D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latin typeface="Candara" panose="020E0502030303020204" pitchFamily="34" charset="0"/>
                  <a:cs typeface="Calibri Light" panose="020F0302020204030204" pitchFamily="34" charset="0"/>
                </a:rPr>
                <a:t>Makine başı </a:t>
              </a:r>
            </a:p>
            <a:p>
              <a:r>
                <a:rPr lang="tr-TR" b="1" dirty="0">
                  <a:latin typeface="Candara" panose="020E0502030303020204" pitchFamily="34" charset="0"/>
                  <a:cs typeface="Calibri Light" panose="020F0302020204030204" pitchFamily="34" charset="0"/>
                </a:rPr>
                <a:t>uygulama /belgeleme </a:t>
              </a: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8C4D9670-5AA9-4526-81CD-02FB835FD2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33611" y="504871"/>
              <a:ext cx="684000" cy="684000"/>
            </a:xfrm>
            <a:prstGeom prst="ellipse">
              <a:avLst/>
            </a:prstGeom>
            <a:solidFill>
              <a:srgbClr val="FFE07D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9" name="Dikdörtgen 88">
              <a:extLst>
                <a:ext uri="{FF2B5EF4-FFF2-40B4-BE49-F238E27FC236}">
                  <a16:creationId xmlns:a16="http://schemas.microsoft.com/office/drawing/2014/main" id="{6DFE5FD9-842F-401D-B1BD-783D5ACDF8F6}"/>
                </a:ext>
              </a:extLst>
            </p:cNvPr>
            <p:cNvSpPr/>
            <p:nvPr/>
          </p:nvSpPr>
          <p:spPr>
            <a:xfrm>
              <a:off x="5352903" y="523706"/>
              <a:ext cx="10454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latin typeface="Arial Black" panose="020B0A04020102020204" pitchFamily="34" charset="0"/>
                </a:rPr>
                <a:t>?</a:t>
              </a:r>
              <a:endParaRPr lang="tr-TR" sz="16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90" name="Grup 89">
            <a:extLst>
              <a:ext uri="{FF2B5EF4-FFF2-40B4-BE49-F238E27FC236}">
                <a16:creationId xmlns:a16="http://schemas.microsoft.com/office/drawing/2014/main" id="{0F5878B8-1431-4FD8-B876-86C9B393B212}"/>
              </a:ext>
            </a:extLst>
          </p:cNvPr>
          <p:cNvGrpSpPr/>
          <p:nvPr/>
        </p:nvGrpSpPr>
        <p:grpSpPr>
          <a:xfrm>
            <a:off x="8553336" y="4189874"/>
            <a:ext cx="2609559" cy="928055"/>
            <a:chOff x="3788761" y="504871"/>
            <a:chExt cx="2609559" cy="928055"/>
          </a:xfrm>
        </p:grpSpPr>
        <p:sp>
          <p:nvSpPr>
            <p:cNvPr id="91" name="Dikdörtgen: Yuvarlatılmış Köşeler 90">
              <a:extLst>
                <a:ext uri="{FF2B5EF4-FFF2-40B4-BE49-F238E27FC236}">
                  <a16:creationId xmlns:a16="http://schemas.microsoft.com/office/drawing/2014/main" id="{6DBCFA21-00A6-470C-85FA-8A3CE84CBA53}"/>
                </a:ext>
              </a:extLst>
            </p:cNvPr>
            <p:cNvSpPr/>
            <p:nvPr/>
          </p:nvSpPr>
          <p:spPr>
            <a:xfrm>
              <a:off x="3788761" y="717837"/>
              <a:ext cx="2342936" cy="715089"/>
            </a:xfrm>
            <a:prstGeom prst="roundRect">
              <a:avLst/>
            </a:prstGeom>
            <a:solidFill>
              <a:srgbClr val="FFE07D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latin typeface="Candara" panose="020E0502030303020204" pitchFamily="34" charset="0"/>
                  <a:cs typeface="Calibri Light" panose="020F0302020204030204" pitchFamily="34" charset="0"/>
                </a:rPr>
                <a:t>Yeni müşteri / </a:t>
              </a:r>
            </a:p>
            <a:p>
              <a:r>
                <a:rPr lang="tr-TR" b="1" dirty="0">
                  <a:latin typeface="Candara" panose="020E0502030303020204" pitchFamily="34" charset="0"/>
                  <a:cs typeface="Calibri Light" panose="020F0302020204030204" pitchFamily="34" charset="0"/>
                </a:rPr>
                <a:t>Yeni Pazar oranı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984FAE87-24B4-4DA0-9ED3-1EC8F43508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33611" y="504871"/>
              <a:ext cx="684000" cy="684000"/>
            </a:xfrm>
            <a:prstGeom prst="ellipse">
              <a:avLst/>
            </a:prstGeom>
            <a:solidFill>
              <a:srgbClr val="FFE07D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3" name="Dikdörtgen 92">
              <a:extLst>
                <a:ext uri="{FF2B5EF4-FFF2-40B4-BE49-F238E27FC236}">
                  <a16:creationId xmlns:a16="http://schemas.microsoft.com/office/drawing/2014/main" id="{8DD629F3-79FC-495B-A182-DD806FFF7B2D}"/>
                </a:ext>
              </a:extLst>
            </p:cNvPr>
            <p:cNvSpPr/>
            <p:nvPr/>
          </p:nvSpPr>
          <p:spPr>
            <a:xfrm>
              <a:off x="5352903" y="523706"/>
              <a:ext cx="10454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latin typeface="Arial Black" panose="020B0A04020102020204" pitchFamily="34" charset="0"/>
                </a:rPr>
                <a:t>?</a:t>
              </a:r>
              <a:endParaRPr lang="tr-TR" sz="16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94" name="Grup 93">
            <a:extLst>
              <a:ext uri="{FF2B5EF4-FFF2-40B4-BE49-F238E27FC236}">
                <a16:creationId xmlns:a16="http://schemas.microsoft.com/office/drawing/2014/main" id="{4D5E7D48-887D-475B-9E20-F52CFD4EF18D}"/>
              </a:ext>
            </a:extLst>
          </p:cNvPr>
          <p:cNvGrpSpPr/>
          <p:nvPr/>
        </p:nvGrpSpPr>
        <p:grpSpPr>
          <a:xfrm>
            <a:off x="8553336" y="5200656"/>
            <a:ext cx="2609559" cy="928055"/>
            <a:chOff x="3788761" y="504871"/>
            <a:chExt cx="2609559" cy="928055"/>
          </a:xfrm>
        </p:grpSpPr>
        <p:sp>
          <p:nvSpPr>
            <p:cNvPr id="95" name="Dikdörtgen: Yuvarlatılmış Köşeler 94">
              <a:extLst>
                <a:ext uri="{FF2B5EF4-FFF2-40B4-BE49-F238E27FC236}">
                  <a16:creationId xmlns:a16="http://schemas.microsoft.com/office/drawing/2014/main" id="{3453F99B-B667-4063-BF17-4220E4AFA101}"/>
                </a:ext>
              </a:extLst>
            </p:cNvPr>
            <p:cNvSpPr/>
            <p:nvPr/>
          </p:nvSpPr>
          <p:spPr>
            <a:xfrm>
              <a:off x="3788761" y="717837"/>
              <a:ext cx="2342936" cy="715089"/>
            </a:xfrm>
            <a:prstGeom prst="roundRect">
              <a:avLst/>
            </a:prstGeom>
            <a:solidFill>
              <a:srgbClr val="FFE07D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tr-TR" b="1" dirty="0">
                  <a:latin typeface="Candara" panose="020E0502030303020204" pitchFamily="34" charset="0"/>
                  <a:cs typeface="Calibri Light" panose="020F0302020204030204" pitchFamily="34" charset="0"/>
                </a:rPr>
                <a:t>Geliştirilen yeni </a:t>
              </a:r>
            </a:p>
            <a:p>
              <a:r>
                <a:rPr lang="tr-TR" b="1" dirty="0">
                  <a:latin typeface="Candara" panose="020E0502030303020204" pitchFamily="34" charset="0"/>
                  <a:cs typeface="Calibri Light" panose="020F0302020204030204" pitchFamily="34" charset="0"/>
                </a:rPr>
                <a:t>proje / işbirliği </a:t>
              </a: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61D2C841-43BB-4E6C-9E68-CEA616279D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33611" y="504871"/>
              <a:ext cx="684000" cy="684000"/>
            </a:xfrm>
            <a:prstGeom prst="ellipse">
              <a:avLst/>
            </a:prstGeom>
            <a:solidFill>
              <a:srgbClr val="FFE07D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7" name="Dikdörtgen 96">
              <a:extLst>
                <a:ext uri="{FF2B5EF4-FFF2-40B4-BE49-F238E27FC236}">
                  <a16:creationId xmlns:a16="http://schemas.microsoft.com/office/drawing/2014/main" id="{4DA23616-2E0C-43E5-8E92-F042198C1D47}"/>
                </a:ext>
              </a:extLst>
            </p:cNvPr>
            <p:cNvSpPr/>
            <p:nvPr/>
          </p:nvSpPr>
          <p:spPr>
            <a:xfrm>
              <a:off x="5352903" y="523706"/>
              <a:ext cx="10454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latin typeface="Arial Black" panose="020B0A04020102020204" pitchFamily="34" charset="0"/>
                </a:rPr>
                <a:t>?</a:t>
              </a:r>
              <a:endParaRPr lang="tr-TR" sz="16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" name="Grup 3">
            <a:extLst>
              <a:ext uri="{FF2B5EF4-FFF2-40B4-BE49-F238E27FC236}">
                <a16:creationId xmlns:a16="http://schemas.microsoft.com/office/drawing/2014/main" id="{068BC02E-D3A6-467B-8A7F-189ABCBF1ADE}"/>
              </a:ext>
            </a:extLst>
          </p:cNvPr>
          <p:cNvGrpSpPr/>
          <p:nvPr/>
        </p:nvGrpSpPr>
        <p:grpSpPr>
          <a:xfrm>
            <a:off x="906167" y="869769"/>
            <a:ext cx="7386591" cy="1531730"/>
            <a:chOff x="906167" y="869769"/>
            <a:chExt cx="7386591" cy="1531730"/>
          </a:xfrm>
        </p:grpSpPr>
        <p:sp>
          <p:nvSpPr>
            <p:cNvPr id="40" name="Dikdörtgen 39">
              <a:extLst>
                <a:ext uri="{FF2B5EF4-FFF2-40B4-BE49-F238E27FC236}">
                  <a16:creationId xmlns:a16="http://schemas.microsoft.com/office/drawing/2014/main" id="{33F1A03A-E4AA-4AB5-9372-12EDDD7738AB}"/>
                </a:ext>
              </a:extLst>
            </p:cNvPr>
            <p:cNvSpPr/>
            <p:nvPr/>
          </p:nvSpPr>
          <p:spPr>
            <a:xfrm>
              <a:off x="918173" y="869769"/>
              <a:ext cx="7374585" cy="1531729"/>
            </a:xfrm>
            <a:prstGeom prst="rect">
              <a:avLst/>
            </a:prstGeom>
            <a:solidFill>
              <a:schemeClr val="bg1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</a:endParaRPr>
            </a:p>
          </p:txBody>
        </p:sp>
        <p:grpSp>
          <p:nvGrpSpPr>
            <p:cNvPr id="127" name="Grup 126">
              <a:extLst>
                <a:ext uri="{FF2B5EF4-FFF2-40B4-BE49-F238E27FC236}">
                  <a16:creationId xmlns:a16="http://schemas.microsoft.com/office/drawing/2014/main" id="{2ADD2C3E-2CCD-4079-ADCB-B126AF345C33}"/>
                </a:ext>
              </a:extLst>
            </p:cNvPr>
            <p:cNvGrpSpPr/>
            <p:nvPr/>
          </p:nvGrpSpPr>
          <p:grpSpPr>
            <a:xfrm>
              <a:off x="906167" y="869770"/>
              <a:ext cx="7322358" cy="1531729"/>
              <a:chOff x="5045551" y="1457883"/>
              <a:chExt cx="6117434" cy="1531729"/>
            </a:xfrm>
          </p:grpSpPr>
          <p:sp>
            <p:nvSpPr>
              <p:cNvPr id="128" name="Dikdörtgen 127">
                <a:extLst>
                  <a:ext uri="{FF2B5EF4-FFF2-40B4-BE49-F238E27FC236}">
                    <a16:creationId xmlns:a16="http://schemas.microsoft.com/office/drawing/2014/main" id="{02FF2FAF-24E5-4BFF-AD7F-13CEEFE7347D}"/>
                  </a:ext>
                </a:extLst>
              </p:cNvPr>
              <p:cNvSpPr/>
              <p:nvPr/>
            </p:nvSpPr>
            <p:spPr>
              <a:xfrm>
                <a:off x="5045551" y="1457883"/>
                <a:ext cx="5454417" cy="15317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 panose="020E0502030303020204" pitchFamily="34" charset="0"/>
                </a:endParaRPr>
              </a:p>
            </p:txBody>
          </p:sp>
          <p:grpSp>
            <p:nvGrpSpPr>
              <p:cNvPr id="129" name="Group 15">
                <a:extLst>
                  <a:ext uri="{FF2B5EF4-FFF2-40B4-BE49-F238E27FC236}">
                    <a16:creationId xmlns:a16="http://schemas.microsoft.com/office/drawing/2014/main" id="{57989E35-A61A-401C-861E-4C2CC2CF80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63314" y="1457884"/>
                <a:ext cx="6099671" cy="1494397"/>
                <a:chOff x="7255334" y="1439441"/>
                <a:chExt cx="6099671" cy="1494189"/>
              </a:xfrm>
            </p:grpSpPr>
            <p:sp>
              <p:nvSpPr>
                <p:cNvPr id="130" name="Rectangle 1">
                  <a:extLst>
                    <a:ext uri="{FF2B5EF4-FFF2-40B4-BE49-F238E27FC236}">
                      <a16:creationId xmlns:a16="http://schemas.microsoft.com/office/drawing/2014/main" id="{F2E78829-3BDC-49ED-AA6E-E79834732496}"/>
                    </a:ext>
                  </a:extLst>
                </p:cNvPr>
                <p:cNvSpPr/>
                <p:nvPr/>
              </p:nvSpPr>
              <p:spPr>
                <a:xfrm>
                  <a:off x="7255335" y="1918108"/>
                  <a:ext cx="5981604" cy="1015522"/>
                </a:xfrm>
                <a:prstGeom prst="rect">
                  <a:avLst/>
                </a:prstGeom>
              </p:spPr>
              <p:txBody>
                <a:bodyPr wrap="square" spcCol="356616">
                  <a:spAutoFit/>
                </a:bodyPr>
                <a:lstStyle/>
                <a:p>
                  <a:pPr marL="266700" indent="-266700">
                    <a:buFont typeface="Arial" panose="020B0604020202020204" pitchFamily="34" charset="0"/>
                    <a:buChar char="•"/>
                    <a:defRPr/>
                  </a:pPr>
                  <a:r>
                    <a:rPr lang="tr-TR" sz="2000" dirty="0">
                      <a:solidFill>
                        <a:srgbClr val="00246C">
                          <a:lumMod val="50000"/>
                        </a:srgbClr>
                      </a:solidFill>
                      <a:latin typeface="Candara" panose="020E0502030303020204" pitchFamily="34" charset="0"/>
                      <a:ea typeface="Open Sans Light" pitchFamily="34" charset="0"/>
                      <a:cs typeface="Open Sans Light" pitchFamily="34" charset="0"/>
                    </a:rPr>
                    <a:t>Firma tanıtımı: profil kartları</a:t>
                  </a:r>
                </a:p>
                <a:p>
                  <a:pPr marL="266700" indent="-266700">
                    <a:buFont typeface="Arial" panose="020B0604020202020204" pitchFamily="34" charset="0"/>
                    <a:buChar char="•"/>
                    <a:defRPr/>
                  </a:pPr>
                  <a:r>
                    <a:rPr lang="tr-TR" sz="2000" dirty="0">
                      <a:solidFill>
                        <a:srgbClr val="00246C">
                          <a:lumMod val="50000"/>
                        </a:srgbClr>
                      </a:solidFill>
                      <a:latin typeface="Candara" panose="020E0502030303020204" pitchFamily="34" charset="0"/>
                      <a:ea typeface="Open Sans Light" pitchFamily="34" charset="0"/>
                      <a:cs typeface="Open Sans Light" pitchFamily="34" charset="0"/>
                    </a:rPr>
                    <a:t>Pazarlama stratejisi belirleme</a:t>
                  </a:r>
                </a:p>
                <a:p>
                  <a:pPr marL="266700" indent="-266700">
                    <a:buFont typeface="Arial" panose="020B0604020202020204" pitchFamily="34" charset="0"/>
                    <a:buChar char="•"/>
                    <a:defRPr/>
                  </a:pPr>
                  <a:r>
                    <a:rPr lang="tr-TR" sz="2000" dirty="0">
                      <a:solidFill>
                        <a:srgbClr val="00246C">
                          <a:lumMod val="50000"/>
                        </a:srgbClr>
                      </a:solidFill>
                      <a:latin typeface="Candara" panose="020E0502030303020204" pitchFamily="34" charset="0"/>
                      <a:ea typeface="Open Sans Light" pitchFamily="34" charset="0"/>
                      <a:cs typeface="Open Sans Light" pitchFamily="34" charset="0"/>
                    </a:rPr>
                    <a:t>Hedef Pazar – Hedef Ürün </a:t>
                  </a:r>
                </a:p>
              </p:txBody>
            </p:sp>
            <p:sp>
              <p:nvSpPr>
                <p:cNvPr id="131" name="Rectangle 2">
                  <a:extLst>
                    <a:ext uri="{FF2B5EF4-FFF2-40B4-BE49-F238E27FC236}">
                      <a16:creationId xmlns:a16="http://schemas.microsoft.com/office/drawing/2014/main" id="{E61AAE8D-99C5-4DE4-B801-13F59657BF31}"/>
                    </a:ext>
                  </a:extLst>
                </p:cNvPr>
                <p:cNvSpPr/>
                <p:nvPr/>
              </p:nvSpPr>
              <p:spPr>
                <a:xfrm>
                  <a:off x="7255334" y="1439441"/>
                  <a:ext cx="6099671" cy="49237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r-TR" sz="2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46C">
                          <a:lumMod val="50000"/>
                        </a:srgbClr>
                      </a:solidFill>
                      <a:effectLst/>
                      <a:uLnTx/>
                      <a:uFillTx/>
                      <a:latin typeface="Candara" panose="020E0502030303020204" pitchFamily="34" charset="0"/>
                      <a:ea typeface="Open Sans Light" pitchFamily="34" charset="0"/>
                      <a:cs typeface="Open Sans Light" pitchFamily="34" charset="0"/>
                    </a:rPr>
                    <a:t>Ön Hazırlık Çalışmaları</a:t>
                  </a:r>
                  <a:endParaRPr kumimoji="0" lang="en-US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46C">
                        <a:lumMod val="50000"/>
                      </a:srgbClr>
                    </a:solidFill>
                    <a:effectLst/>
                    <a:uLnTx/>
                    <a:uFillTx/>
                    <a:latin typeface="Candara" panose="020E0502030303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13040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eri Yer Tutucusu 3">
            <a:extLst>
              <a:ext uri="{FF2B5EF4-FFF2-40B4-BE49-F238E27FC236}">
                <a16:creationId xmlns:a16="http://schemas.microsoft.com/office/drawing/2014/main" id="{40CD04AD-A42F-4BC7-AF42-9BC37B3718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393299"/>
            <a:ext cx="2472271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0AB16D-E65D-46EE-B564-040F4897132B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7/24/2019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Slayt Numarası Yer Tutucusu 4">
            <a:extLst>
              <a:ext uri="{FF2B5EF4-FFF2-40B4-BE49-F238E27FC236}">
                <a16:creationId xmlns:a16="http://schemas.microsoft.com/office/drawing/2014/main" id="{7EAD26FB-EE01-41FA-85E8-B9E8880C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3655" y="6446837"/>
            <a:ext cx="1312025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Unvan 1">
            <a:extLst>
              <a:ext uri="{FF2B5EF4-FFF2-40B4-BE49-F238E27FC236}">
                <a16:creationId xmlns:a16="http://schemas.microsoft.com/office/drawing/2014/main" id="{F8F0E474-C8A7-4BD8-BBB7-66D4F56A1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84875"/>
            <a:ext cx="12172950" cy="1438658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tr-T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Quicksand"/>
                <a:ea typeface="Quicksand"/>
                <a:cs typeface="Quicksand"/>
              </a:rPr>
              <a:t>Faaliyet Simülasyonu: </a:t>
            </a:r>
            <a:r>
              <a:rPr lang="tr-TR" sz="4000" b="1" dirty="0">
                <a:solidFill>
                  <a:schemeClr val="tx2"/>
                </a:solidFill>
                <a:latin typeface="Quicksand"/>
                <a:ea typeface="Quicksand"/>
                <a:cs typeface="Quicksand"/>
              </a:rPr>
              <a:t>ABD’ye Ticaret Heyeti</a:t>
            </a:r>
            <a:endParaRPr lang="tr-TR" sz="4000" b="1" dirty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grpSp>
        <p:nvGrpSpPr>
          <p:cNvPr id="105" name="Grup 104">
            <a:extLst>
              <a:ext uri="{FF2B5EF4-FFF2-40B4-BE49-F238E27FC236}">
                <a16:creationId xmlns:a16="http://schemas.microsoft.com/office/drawing/2014/main" id="{C1B84758-4178-4DE2-85B3-7F24D717E1C7}"/>
              </a:ext>
            </a:extLst>
          </p:cNvPr>
          <p:cNvGrpSpPr/>
          <p:nvPr/>
        </p:nvGrpSpPr>
        <p:grpSpPr>
          <a:xfrm>
            <a:off x="163115" y="745796"/>
            <a:ext cx="7219448" cy="997279"/>
            <a:chOff x="258365" y="745796"/>
            <a:chExt cx="7219448" cy="997279"/>
          </a:xfrm>
        </p:grpSpPr>
        <p:sp>
          <p:nvSpPr>
            <p:cNvPr id="106" name="Serbest Form: Şekil 105">
              <a:extLst>
                <a:ext uri="{FF2B5EF4-FFF2-40B4-BE49-F238E27FC236}">
                  <a16:creationId xmlns:a16="http://schemas.microsoft.com/office/drawing/2014/main" id="{765EF3EB-57E2-4721-A57A-5A1327194853}"/>
                </a:ext>
              </a:extLst>
            </p:cNvPr>
            <p:cNvSpPr/>
            <p:nvPr/>
          </p:nvSpPr>
          <p:spPr>
            <a:xfrm>
              <a:off x="1381813" y="851192"/>
              <a:ext cx="6096000" cy="612000"/>
            </a:xfrm>
            <a:custGeom>
              <a:avLst/>
              <a:gdLst>
                <a:gd name="connsiteX0" fmla="*/ 174289 w 1045711"/>
                <a:gd name="connsiteY0" fmla="*/ 0 h 9105561"/>
                <a:gd name="connsiteX1" fmla="*/ 871422 w 1045711"/>
                <a:gd name="connsiteY1" fmla="*/ 0 h 9105561"/>
                <a:gd name="connsiteX2" fmla="*/ 1045711 w 1045711"/>
                <a:gd name="connsiteY2" fmla="*/ 174289 h 9105561"/>
                <a:gd name="connsiteX3" fmla="*/ 1045711 w 1045711"/>
                <a:gd name="connsiteY3" fmla="*/ 9105561 h 9105561"/>
                <a:gd name="connsiteX4" fmla="*/ 1045711 w 1045711"/>
                <a:gd name="connsiteY4" fmla="*/ 9105561 h 9105561"/>
                <a:gd name="connsiteX5" fmla="*/ 0 w 1045711"/>
                <a:gd name="connsiteY5" fmla="*/ 9105561 h 9105561"/>
                <a:gd name="connsiteX6" fmla="*/ 0 w 1045711"/>
                <a:gd name="connsiteY6" fmla="*/ 9105561 h 9105561"/>
                <a:gd name="connsiteX7" fmla="*/ 0 w 1045711"/>
                <a:gd name="connsiteY7" fmla="*/ 174289 h 9105561"/>
                <a:gd name="connsiteX8" fmla="*/ 174289 w 1045711"/>
                <a:gd name="connsiteY8" fmla="*/ 0 h 910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5711" h="9105561">
                  <a:moveTo>
                    <a:pt x="1045711" y="1517630"/>
                  </a:moveTo>
                  <a:lnTo>
                    <a:pt x="1045711" y="7587931"/>
                  </a:lnTo>
                  <a:cubicBezTo>
                    <a:pt x="1045711" y="8426091"/>
                    <a:pt x="1036750" y="9105557"/>
                    <a:pt x="1025695" y="9105557"/>
                  </a:cubicBezTo>
                  <a:lnTo>
                    <a:pt x="0" y="9105557"/>
                  </a:lnTo>
                  <a:lnTo>
                    <a:pt x="0" y="9105557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25695" y="4"/>
                  </a:lnTo>
                  <a:cubicBezTo>
                    <a:pt x="1036750" y="4"/>
                    <a:pt x="1045711" y="679470"/>
                    <a:pt x="1045711" y="1517630"/>
                  </a:cubicBezTo>
                  <a:close/>
                </a:path>
              </a:pathLst>
            </a:custGeom>
            <a:ln>
              <a:solidFill>
                <a:srgbClr val="00246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249" tIns="69461" rIns="69461" bIns="69463" numCol="1" spcCol="1270" anchor="ctr" anchorCtr="0">
              <a:noAutofit/>
            </a:bodyPr>
            <a:lstStyle/>
            <a:p>
              <a:pPr marL="0" lvl="1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tr-TR" sz="2000" b="1" kern="1200" dirty="0">
                  <a:latin typeface="Candara" panose="020E0502030303020204" pitchFamily="34" charset="0"/>
                </a:rPr>
                <a:t>Hedef Kitle – </a:t>
              </a:r>
              <a:r>
                <a:rPr lang="tr-TR" sz="2000" b="1" kern="1200" dirty="0" err="1">
                  <a:latin typeface="Candara" panose="020E0502030303020204" pitchFamily="34" charset="0"/>
                </a:rPr>
                <a:t>Metod</a:t>
              </a:r>
              <a:r>
                <a:rPr lang="tr-TR" sz="2000" b="1" kern="1200" dirty="0">
                  <a:latin typeface="Candara" panose="020E0502030303020204" pitchFamily="34" charset="0"/>
                </a:rPr>
                <a:t> – Hizmet Sağlayıcı </a:t>
              </a:r>
            </a:p>
            <a:p>
              <a:pPr marL="0" lvl="1" indent="-285750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tr-TR" sz="2000" i="1" dirty="0">
                  <a:latin typeface="Candara" panose="020E0502030303020204" pitchFamily="34" charset="0"/>
                </a:rPr>
                <a:t>Firma Ürün/Üretim Tanıtımı, piyasa </a:t>
              </a:r>
              <a:r>
                <a:rPr lang="tr-TR" sz="2000" i="1" dirty="0" err="1">
                  <a:latin typeface="Candara" panose="020E0502030303020204" pitchFamily="34" charset="0"/>
                </a:rPr>
                <a:t>araş</a:t>
              </a:r>
              <a:r>
                <a:rPr lang="tr-TR" sz="2000" i="1" dirty="0">
                  <a:latin typeface="Candara" panose="020E0502030303020204" pitchFamily="34" charset="0"/>
                </a:rPr>
                <a:t>.</a:t>
              </a:r>
            </a:p>
          </p:txBody>
        </p:sp>
        <p:grpSp>
          <p:nvGrpSpPr>
            <p:cNvPr id="107" name="Grup 106">
              <a:extLst>
                <a:ext uri="{FF2B5EF4-FFF2-40B4-BE49-F238E27FC236}">
                  <a16:creationId xmlns:a16="http://schemas.microsoft.com/office/drawing/2014/main" id="{C2D59E7B-3528-4D00-A2FA-10AC884469A1}"/>
                </a:ext>
              </a:extLst>
            </p:cNvPr>
            <p:cNvGrpSpPr/>
            <p:nvPr/>
          </p:nvGrpSpPr>
          <p:grpSpPr>
            <a:xfrm>
              <a:off x="258365" y="745796"/>
              <a:ext cx="1195387" cy="997279"/>
              <a:chOff x="2557713" y="2094747"/>
              <a:chExt cx="1195387" cy="997279"/>
            </a:xfrm>
          </p:grpSpPr>
          <p:sp>
            <p:nvSpPr>
              <p:cNvPr id="108" name="Ok: Köşeli Çift Ayraç 107">
                <a:extLst>
                  <a:ext uri="{FF2B5EF4-FFF2-40B4-BE49-F238E27FC236}">
                    <a16:creationId xmlns:a16="http://schemas.microsoft.com/office/drawing/2014/main" id="{A9FADB2B-152A-4ED7-AC59-D839E5D3CA72}"/>
                  </a:ext>
                </a:extLst>
              </p:cNvPr>
              <p:cNvSpPr/>
              <p:nvPr/>
            </p:nvSpPr>
            <p:spPr>
              <a:xfrm rot="5400000">
                <a:off x="2656767" y="1995693"/>
                <a:ext cx="997279" cy="1195387"/>
              </a:xfrm>
              <a:prstGeom prst="chevron">
                <a:avLst>
                  <a:gd name="adj" fmla="val 26737"/>
                </a:avLst>
              </a:prstGeom>
              <a:solidFill>
                <a:srgbClr val="00246C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Metin kutusu 108">
                <a:extLst>
                  <a:ext uri="{FF2B5EF4-FFF2-40B4-BE49-F238E27FC236}">
                    <a16:creationId xmlns:a16="http://schemas.microsoft.com/office/drawing/2014/main" id="{A612DC92-D8A1-47BE-B8CE-84914E968E31}"/>
                  </a:ext>
                </a:extLst>
              </p:cNvPr>
              <p:cNvSpPr txBox="1"/>
              <p:nvPr/>
            </p:nvSpPr>
            <p:spPr>
              <a:xfrm>
                <a:off x="2564342" y="2307697"/>
                <a:ext cx="11769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6-8 ay </a:t>
                </a:r>
              </a:p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öncesinde</a:t>
                </a:r>
              </a:p>
            </p:txBody>
          </p:sp>
        </p:grpSp>
      </p:grpSp>
      <p:sp>
        <p:nvSpPr>
          <p:cNvPr id="110" name="Metin kutusu 109">
            <a:extLst>
              <a:ext uri="{FF2B5EF4-FFF2-40B4-BE49-F238E27FC236}">
                <a16:creationId xmlns:a16="http://schemas.microsoft.com/office/drawing/2014/main" id="{7E08369D-5DD6-4374-8335-D7BF6BC044B1}"/>
              </a:ext>
            </a:extLst>
          </p:cNvPr>
          <p:cNvSpPr txBox="1"/>
          <p:nvPr/>
        </p:nvSpPr>
        <p:spPr>
          <a:xfrm>
            <a:off x="7477812" y="834988"/>
            <a:ext cx="4752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>
                <a:latin typeface="Candara" panose="020E0502030303020204" pitchFamily="34" charset="0"/>
              </a:rPr>
              <a:t>Desteklenen Giderler: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Candara" panose="020E0502030303020204" pitchFamily="34" charset="0"/>
              </a:rPr>
              <a:t>PR Danışmanlık Maliyetleri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Candara" panose="020E0502030303020204" pitchFamily="34" charset="0"/>
              </a:rPr>
              <a:t>Tercüman Maliyetleri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Candara" panose="020E0502030303020204" pitchFamily="34" charset="0"/>
              </a:rPr>
              <a:t>Tanıtım Giderleri (Katalog, Reklam vb.)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Candara" panose="020E0502030303020204" pitchFamily="34" charset="0"/>
              </a:rPr>
              <a:t>Organizasyon Giderleri (Salon Kirası vb.)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Candara" panose="020E0502030303020204" pitchFamily="34" charset="0"/>
              </a:rPr>
              <a:t>Ulaşım, Konaklama, Transfer (max. 2’şer kişi)  </a:t>
            </a:r>
          </a:p>
        </p:txBody>
      </p:sp>
      <p:sp>
        <p:nvSpPr>
          <p:cNvPr id="111" name="Metin kutusu 110">
            <a:extLst>
              <a:ext uri="{FF2B5EF4-FFF2-40B4-BE49-F238E27FC236}">
                <a16:creationId xmlns:a16="http://schemas.microsoft.com/office/drawing/2014/main" id="{E59F8ECC-96C8-4722-9FDD-D7BF475AA593}"/>
              </a:ext>
            </a:extLst>
          </p:cNvPr>
          <p:cNvSpPr txBox="1"/>
          <p:nvPr/>
        </p:nvSpPr>
        <p:spPr>
          <a:xfrm>
            <a:off x="7615928" y="4758495"/>
            <a:ext cx="4411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i="1" dirty="0">
                <a:latin typeface="Candara" panose="020E0502030303020204" pitchFamily="34" charset="0"/>
              </a:rPr>
              <a:t>İlave Firma Giderleri (Destek Harici):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i="1" dirty="0">
                <a:latin typeface="Candara" panose="020E0502030303020204" pitchFamily="34" charset="0"/>
              </a:rPr>
              <a:t>Firmadan 3. kişi katılımı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i="1" dirty="0" err="1">
                <a:latin typeface="Candara" panose="020E0502030303020204" pitchFamily="34" charset="0"/>
              </a:rPr>
              <a:t>SGK’lı</a:t>
            </a:r>
            <a:r>
              <a:rPr lang="tr-TR" sz="1600" i="1" dirty="0">
                <a:latin typeface="Candara" panose="020E0502030303020204" pitchFamily="34" charset="0"/>
              </a:rPr>
              <a:t> olmayan tüm personelin giderleri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i="1" dirty="0">
                <a:latin typeface="Candara" panose="020E0502030303020204" pitchFamily="34" charset="0"/>
              </a:rPr>
              <a:t>Pasaport – vize süreç &amp; masrafları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i="1" dirty="0">
                <a:latin typeface="Candara" panose="020E0502030303020204" pitchFamily="34" charset="0"/>
              </a:rPr>
              <a:t>Gecelik 300 $ üstü konaklama gideri</a:t>
            </a:r>
          </a:p>
        </p:txBody>
      </p:sp>
      <p:grpSp>
        <p:nvGrpSpPr>
          <p:cNvPr id="112" name="Grup 111">
            <a:extLst>
              <a:ext uri="{FF2B5EF4-FFF2-40B4-BE49-F238E27FC236}">
                <a16:creationId xmlns:a16="http://schemas.microsoft.com/office/drawing/2014/main" id="{D35A7884-47D0-4CD8-B7E1-B1BCCA0756B9}"/>
              </a:ext>
            </a:extLst>
          </p:cNvPr>
          <p:cNvGrpSpPr/>
          <p:nvPr/>
        </p:nvGrpSpPr>
        <p:grpSpPr>
          <a:xfrm>
            <a:off x="163115" y="1554022"/>
            <a:ext cx="7219448" cy="997279"/>
            <a:chOff x="258365" y="1554022"/>
            <a:chExt cx="7219448" cy="997279"/>
          </a:xfrm>
        </p:grpSpPr>
        <p:sp>
          <p:nvSpPr>
            <p:cNvPr id="113" name="Serbest Form: Şekil 112">
              <a:extLst>
                <a:ext uri="{FF2B5EF4-FFF2-40B4-BE49-F238E27FC236}">
                  <a16:creationId xmlns:a16="http://schemas.microsoft.com/office/drawing/2014/main" id="{E7D82F4D-82BD-4158-B3AC-04C6E027F8D3}"/>
                </a:ext>
              </a:extLst>
            </p:cNvPr>
            <p:cNvSpPr/>
            <p:nvPr/>
          </p:nvSpPr>
          <p:spPr>
            <a:xfrm>
              <a:off x="1381813" y="1665090"/>
              <a:ext cx="6096000" cy="612000"/>
            </a:xfrm>
            <a:custGeom>
              <a:avLst/>
              <a:gdLst>
                <a:gd name="connsiteX0" fmla="*/ 174289 w 1045711"/>
                <a:gd name="connsiteY0" fmla="*/ 0 h 9105561"/>
                <a:gd name="connsiteX1" fmla="*/ 871422 w 1045711"/>
                <a:gd name="connsiteY1" fmla="*/ 0 h 9105561"/>
                <a:gd name="connsiteX2" fmla="*/ 1045711 w 1045711"/>
                <a:gd name="connsiteY2" fmla="*/ 174289 h 9105561"/>
                <a:gd name="connsiteX3" fmla="*/ 1045711 w 1045711"/>
                <a:gd name="connsiteY3" fmla="*/ 9105561 h 9105561"/>
                <a:gd name="connsiteX4" fmla="*/ 1045711 w 1045711"/>
                <a:gd name="connsiteY4" fmla="*/ 9105561 h 9105561"/>
                <a:gd name="connsiteX5" fmla="*/ 0 w 1045711"/>
                <a:gd name="connsiteY5" fmla="*/ 9105561 h 9105561"/>
                <a:gd name="connsiteX6" fmla="*/ 0 w 1045711"/>
                <a:gd name="connsiteY6" fmla="*/ 9105561 h 9105561"/>
                <a:gd name="connsiteX7" fmla="*/ 0 w 1045711"/>
                <a:gd name="connsiteY7" fmla="*/ 174289 h 9105561"/>
                <a:gd name="connsiteX8" fmla="*/ 174289 w 1045711"/>
                <a:gd name="connsiteY8" fmla="*/ 0 h 910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5711" h="9105561">
                  <a:moveTo>
                    <a:pt x="1045711" y="1517630"/>
                  </a:moveTo>
                  <a:lnTo>
                    <a:pt x="1045711" y="7587931"/>
                  </a:lnTo>
                  <a:cubicBezTo>
                    <a:pt x="1045711" y="8426091"/>
                    <a:pt x="1036750" y="9105557"/>
                    <a:pt x="1025695" y="9105557"/>
                  </a:cubicBezTo>
                  <a:lnTo>
                    <a:pt x="0" y="9105557"/>
                  </a:lnTo>
                  <a:lnTo>
                    <a:pt x="0" y="9105557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25695" y="4"/>
                  </a:lnTo>
                  <a:cubicBezTo>
                    <a:pt x="1036750" y="4"/>
                    <a:pt x="1045711" y="679470"/>
                    <a:pt x="1045711" y="1517630"/>
                  </a:cubicBezTo>
                  <a:close/>
                </a:path>
              </a:pathLst>
            </a:custGeom>
            <a:ln>
              <a:solidFill>
                <a:srgbClr val="00246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249" tIns="69461" rIns="69461" bIns="69463" numCol="1" spcCol="1270" anchor="ctr" anchorCtr="0">
              <a:noAutofit/>
            </a:bodyPr>
            <a:lstStyle/>
            <a:p>
              <a:pPr marL="0" lvl="1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tr-TR" sz="2000" b="1" kern="1200" dirty="0">
                  <a:latin typeface="Candara" panose="020E0502030303020204" pitchFamily="34" charset="0"/>
                </a:rPr>
                <a:t>Firma Ön Hazırlık (Pazar uzmanı eşliğinde) </a:t>
              </a:r>
            </a:p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tr-TR" sz="2000" i="1" kern="1200" dirty="0">
                  <a:latin typeface="Candara" panose="020E0502030303020204" pitchFamily="34" charset="0"/>
                </a:rPr>
                <a:t>Koleksiyon &amp; satış politikası yönlendirme </a:t>
              </a:r>
            </a:p>
          </p:txBody>
        </p:sp>
        <p:grpSp>
          <p:nvGrpSpPr>
            <p:cNvPr id="114" name="Grup 113">
              <a:extLst>
                <a:ext uri="{FF2B5EF4-FFF2-40B4-BE49-F238E27FC236}">
                  <a16:creationId xmlns:a16="http://schemas.microsoft.com/office/drawing/2014/main" id="{492BAEDF-79E0-4ECA-9438-722F820AA285}"/>
                </a:ext>
              </a:extLst>
            </p:cNvPr>
            <p:cNvGrpSpPr/>
            <p:nvPr/>
          </p:nvGrpSpPr>
          <p:grpSpPr>
            <a:xfrm>
              <a:off x="258365" y="1554022"/>
              <a:ext cx="1195387" cy="997279"/>
              <a:chOff x="2557713" y="2094747"/>
              <a:chExt cx="1195387" cy="997279"/>
            </a:xfrm>
          </p:grpSpPr>
          <p:sp>
            <p:nvSpPr>
              <p:cNvPr id="115" name="Ok: Köşeli Çift Ayraç 114">
                <a:extLst>
                  <a:ext uri="{FF2B5EF4-FFF2-40B4-BE49-F238E27FC236}">
                    <a16:creationId xmlns:a16="http://schemas.microsoft.com/office/drawing/2014/main" id="{8E32993B-FF6C-4BCD-90FA-3C7BBDA0F4B1}"/>
                  </a:ext>
                </a:extLst>
              </p:cNvPr>
              <p:cNvSpPr/>
              <p:nvPr/>
            </p:nvSpPr>
            <p:spPr>
              <a:xfrm rot="5400000">
                <a:off x="2656767" y="1995693"/>
                <a:ext cx="997279" cy="1195387"/>
              </a:xfrm>
              <a:prstGeom prst="chevron">
                <a:avLst>
                  <a:gd name="adj" fmla="val 26737"/>
                </a:avLst>
              </a:prstGeom>
              <a:solidFill>
                <a:srgbClr val="00246C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Metin kutusu 115">
                <a:extLst>
                  <a:ext uri="{FF2B5EF4-FFF2-40B4-BE49-F238E27FC236}">
                    <a16:creationId xmlns:a16="http://schemas.microsoft.com/office/drawing/2014/main" id="{5B9779CB-5E7B-4241-9620-B189A7152BF3}"/>
                  </a:ext>
                </a:extLst>
              </p:cNvPr>
              <p:cNvSpPr txBox="1"/>
              <p:nvPr/>
            </p:nvSpPr>
            <p:spPr>
              <a:xfrm>
                <a:off x="2564342" y="2307697"/>
                <a:ext cx="11769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3-6 ay </a:t>
                </a:r>
              </a:p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öncesinde</a:t>
                </a:r>
              </a:p>
            </p:txBody>
          </p:sp>
        </p:grpSp>
      </p:grpSp>
      <p:grpSp>
        <p:nvGrpSpPr>
          <p:cNvPr id="117" name="Grup 116">
            <a:extLst>
              <a:ext uri="{FF2B5EF4-FFF2-40B4-BE49-F238E27FC236}">
                <a16:creationId xmlns:a16="http://schemas.microsoft.com/office/drawing/2014/main" id="{2F4CDF84-2844-4668-93FB-064E6E9F5F21}"/>
              </a:ext>
            </a:extLst>
          </p:cNvPr>
          <p:cNvGrpSpPr/>
          <p:nvPr/>
        </p:nvGrpSpPr>
        <p:grpSpPr>
          <a:xfrm>
            <a:off x="163115" y="2393536"/>
            <a:ext cx="7219448" cy="997279"/>
            <a:chOff x="258365" y="2393536"/>
            <a:chExt cx="7219448" cy="997279"/>
          </a:xfrm>
        </p:grpSpPr>
        <p:sp>
          <p:nvSpPr>
            <p:cNvPr id="118" name="Serbest Form: Şekil 117">
              <a:extLst>
                <a:ext uri="{FF2B5EF4-FFF2-40B4-BE49-F238E27FC236}">
                  <a16:creationId xmlns:a16="http://schemas.microsoft.com/office/drawing/2014/main" id="{193C4FE8-5AC6-402D-82D5-0487B542AE8D}"/>
                </a:ext>
              </a:extLst>
            </p:cNvPr>
            <p:cNvSpPr/>
            <p:nvPr/>
          </p:nvSpPr>
          <p:spPr>
            <a:xfrm>
              <a:off x="1381813" y="2484995"/>
              <a:ext cx="6096000" cy="612000"/>
            </a:xfrm>
            <a:custGeom>
              <a:avLst/>
              <a:gdLst>
                <a:gd name="connsiteX0" fmla="*/ 174289 w 1045711"/>
                <a:gd name="connsiteY0" fmla="*/ 0 h 9105561"/>
                <a:gd name="connsiteX1" fmla="*/ 871422 w 1045711"/>
                <a:gd name="connsiteY1" fmla="*/ 0 h 9105561"/>
                <a:gd name="connsiteX2" fmla="*/ 1045711 w 1045711"/>
                <a:gd name="connsiteY2" fmla="*/ 174289 h 9105561"/>
                <a:gd name="connsiteX3" fmla="*/ 1045711 w 1045711"/>
                <a:gd name="connsiteY3" fmla="*/ 9105561 h 9105561"/>
                <a:gd name="connsiteX4" fmla="*/ 1045711 w 1045711"/>
                <a:gd name="connsiteY4" fmla="*/ 9105561 h 9105561"/>
                <a:gd name="connsiteX5" fmla="*/ 0 w 1045711"/>
                <a:gd name="connsiteY5" fmla="*/ 9105561 h 9105561"/>
                <a:gd name="connsiteX6" fmla="*/ 0 w 1045711"/>
                <a:gd name="connsiteY6" fmla="*/ 9105561 h 9105561"/>
                <a:gd name="connsiteX7" fmla="*/ 0 w 1045711"/>
                <a:gd name="connsiteY7" fmla="*/ 174289 h 9105561"/>
                <a:gd name="connsiteX8" fmla="*/ 174289 w 1045711"/>
                <a:gd name="connsiteY8" fmla="*/ 0 h 910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5711" h="9105561">
                  <a:moveTo>
                    <a:pt x="1045711" y="1517630"/>
                  </a:moveTo>
                  <a:lnTo>
                    <a:pt x="1045711" y="7587931"/>
                  </a:lnTo>
                  <a:cubicBezTo>
                    <a:pt x="1045711" y="8426091"/>
                    <a:pt x="1036750" y="9105557"/>
                    <a:pt x="1025695" y="9105557"/>
                  </a:cubicBezTo>
                  <a:lnTo>
                    <a:pt x="0" y="9105557"/>
                  </a:lnTo>
                  <a:lnTo>
                    <a:pt x="0" y="9105557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25695" y="4"/>
                  </a:lnTo>
                  <a:cubicBezTo>
                    <a:pt x="1036750" y="4"/>
                    <a:pt x="1045711" y="679470"/>
                    <a:pt x="1045711" y="1517630"/>
                  </a:cubicBezTo>
                  <a:close/>
                </a:path>
              </a:pathLst>
            </a:custGeom>
            <a:ln>
              <a:solidFill>
                <a:srgbClr val="00246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249" tIns="69461" rIns="69461" bIns="69463" numCol="1" spcCol="1270" anchor="ctr" anchorCtr="0">
              <a:noAutofit/>
            </a:bodyPr>
            <a:lstStyle/>
            <a:p>
              <a:pPr marL="0" lvl="1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tr-TR" sz="2000" b="1" dirty="0">
                  <a:latin typeface="Candara" panose="020E0502030303020204" pitchFamily="34" charset="0"/>
                </a:rPr>
                <a:t>Hedef </a:t>
              </a:r>
              <a:r>
                <a:rPr lang="tr-TR" sz="2000" b="1" dirty="0" err="1">
                  <a:latin typeface="Candara" panose="020E0502030303020204" pitchFamily="34" charset="0"/>
                </a:rPr>
                <a:t>Perf</a:t>
              </a:r>
              <a:r>
                <a:rPr lang="tr-TR" sz="2000" b="1" dirty="0">
                  <a:latin typeface="Candara" panose="020E0502030303020204" pitchFamily="34" charset="0"/>
                </a:rPr>
                <a:t>. – Program – Bütçe </a:t>
              </a:r>
            </a:p>
            <a:p>
              <a:pPr marL="0" lvl="1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tr-TR" sz="2000" b="1" dirty="0">
                  <a:latin typeface="Candara" panose="020E0502030303020204" pitchFamily="34" charset="0"/>
                </a:rPr>
                <a:t>Katkı Payı &amp; Taahhütname</a:t>
              </a:r>
              <a:endParaRPr lang="tr-TR" sz="2000" b="1" kern="1200" dirty="0">
                <a:latin typeface="Candara" panose="020E0502030303020204" pitchFamily="34" charset="0"/>
              </a:endParaRPr>
            </a:p>
          </p:txBody>
        </p:sp>
        <p:grpSp>
          <p:nvGrpSpPr>
            <p:cNvPr id="119" name="Grup 118">
              <a:extLst>
                <a:ext uri="{FF2B5EF4-FFF2-40B4-BE49-F238E27FC236}">
                  <a16:creationId xmlns:a16="http://schemas.microsoft.com/office/drawing/2014/main" id="{1F0A62A5-7CCC-4765-BB2A-744B92280E17}"/>
                </a:ext>
              </a:extLst>
            </p:cNvPr>
            <p:cNvGrpSpPr/>
            <p:nvPr/>
          </p:nvGrpSpPr>
          <p:grpSpPr>
            <a:xfrm>
              <a:off x="258365" y="2393536"/>
              <a:ext cx="1195387" cy="997279"/>
              <a:chOff x="2557713" y="2094747"/>
              <a:chExt cx="1195387" cy="997279"/>
            </a:xfrm>
          </p:grpSpPr>
          <p:sp>
            <p:nvSpPr>
              <p:cNvPr id="120" name="Ok: Köşeli Çift Ayraç 119">
                <a:extLst>
                  <a:ext uri="{FF2B5EF4-FFF2-40B4-BE49-F238E27FC236}">
                    <a16:creationId xmlns:a16="http://schemas.microsoft.com/office/drawing/2014/main" id="{7B01DF0C-2FF1-46E2-8D5C-8FDC5835451D}"/>
                  </a:ext>
                </a:extLst>
              </p:cNvPr>
              <p:cNvSpPr/>
              <p:nvPr/>
            </p:nvSpPr>
            <p:spPr>
              <a:xfrm rot="5400000">
                <a:off x="2656767" y="1995693"/>
                <a:ext cx="997279" cy="1195387"/>
              </a:xfrm>
              <a:prstGeom prst="chevron">
                <a:avLst>
                  <a:gd name="adj" fmla="val 26737"/>
                </a:avLst>
              </a:prstGeom>
              <a:solidFill>
                <a:srgbClr val="00246C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Metin kutusu 120">
                <a:extLst>
                  <a:ext uri="{FF2B5EF4-FFF2-40B4-BE49-F238E27FC236}">
                    <a16:creationId xmlns:a16="http://schemas.microsoft.com/office/drawing/2014/main" id="{EAF7A686-294D-4FC0-A7A9-B4D34003C7B2}"/>
                  </a:ext>
                </a:extLst>
              </p:cNvPr>
              <p:cNvSpPr txBox="1"/>
              <p:nvPr/>
            </p:nvSpPr>
            <p:spPr>
              <a:xfrm>
                <a:off x="2564342" y="2307697"/>
                <a:ext cx="11769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2-3 ay </a:t>
                </a:r>
              </a:p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öncesinde</a:t>
                </a:r>
              </a:p>
            </p:txBody>
          </p:sp>
        </p:grpSp>
      </p:grpSp>
      <p:grpSp>
        <p:nvGrpSpPr>
          <p:cNvPr id="122" name="Grup 121">
            <a:extLst>
              <a:ext uri="{FF2B5EF4-FFF2-40B4-BE49-F238E27FC236}">
                <a16:creationId xmlns:a16="http://schemas.microsoft.com/office/drawing/2014/main" id="{47D6F9B8-7F0F-45FD-99BD-8915A14123EC}"/>
              </a:ext>
            </a:extLst>
          </p:cNvPr>
          <p:cNvGrpSpPr/>
          <p:nvPr/>
        </p:nvGrpSpPr>
        <p:grpSpPr>
          <a:xfrm>
            <a:off x="163115" y="3228952"/>
            <a:ext cx="7219448" cy="997279"/>
            <a:chOff x="258365" y="3228952"/>
            <a:chExt cx="7219448" cy="997279"/>
          </a:xfrm>
        </p:grpSpPr>
        <p:sp>
          <p:nvSpPr>
            <p:cNvPr id="123" name="Serbest Form: Şekil 122">
              <a:extLst>
                <a:ext uri="{FF2B5EF4-FFF2-40B4-BE49-F238E27FC236}">
                  <a16:creationId xmlns:a16="http://schemas.microsoft.com/office/drawing/2014/main" id="{B9ED4B4F-9A48-4AD9-A7CB-6975A2F83F21}"/>
                </a:ext>
              </a:extLst>
            </p:cNvPr>
            <p:cNvSpPr/>
            <p:nvPr/>
          </p:nvSpPr>
          <p:spPr>
            <a:xfrm>
              <a:off x="1381813" y="3321794"/>
              <a:ext cx="6096000" cy="612000"/>
            </a:xfrm>
            <a:custGeom>
              <a:avLst/>
              <a:gdLst>
                <a:gd name="connsiteX0" fmla="*/ 174289 w 1045711"/>
                <a:gd name="connsiteY0" fmla="*/ 0 h 9105561"/>
                <a:gd name="connsiteX1" fmla="*/ 871422 w 1045711"/>
                <a:gd name="connsiteY1" fmla="*/ 0 h 9105561"/>
                <a:gd name="connsiteX2" fmla="*/ 1045711 w 1045711"/>
                <a:gd name="connsiteY2" fmla="*/ 174289 h 9105561"/>
                <a:gd name="connsiteX3" fmla="*/ 1045711 w 1045711"/>
                <a:gd name="connsiteY3" fmla="*/ 9105561 h 9105561"/>
                <a:gd name="connsiteX4" fmla="*/ 1045711 w 1045711"/>
                <a:gd name="connsiteY4" fmla="*/ 9105561 h 9105561"/>
                <a:gd name="connsiteX5" fmla="*/ 0 w 1045711"/>
                <a:gd name="connsiteY5" fmla="*/ 9105561 h 9105561"/>
                <a:gd name="connsiteX6" fmla="*/ 0 w 1045711"/>
                <a:gd name="connsiteY6" fmla="*/ 9105561 h 9105561"/>
                <a:gd name="connsiteX7" fmla="*/ 0 w 1045711"/>
                <a:gd name="connsiteY7" fmla="*/ 174289 h 9105561"/>
                <a:gd name="connsiteX8" fmla="*/ 174289 w 1045711"/>
                <a:gd name="connsiteY8" fmla="*/ 0 h 910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5711" h="9105561">
                  <a:moveTo>
                    <a:pt x="1045711" y="1517630"/>
                  </a:moveTo>
                  <a:lnTo>
                    <a:pt x="1045711" y="7587931"/>
                  </a:lnTo>
                  <a:cubicBezTo>
                    <a:pt x="1045711" y="8426091"/>
                    <a:pt x="1036750" y="9105557"/>
                    <a:pt x="1025695" y="9105557"/>
                  </a:cubicBezTo>
                  <a:lnTo>
                    <a:pt x="0" y="9105557"/>
                  </a:lnTo>
                  <a:lnTo>
                    <a:pt x="0" y="9105557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25695" y="4"/>
                  </a:lnTo>
                  <a:cubicBezTo>
                    <a:pt x="1036750" y="4"/>
                    <a:pt x="1045711" y="679470"/>
                    <a:pt x="1045711" y="1517630"/>
                  </a:cubicBezTo>
                  <a:close/>
                </a:path>
              </a:pathLst>
            </a:custGeom>
            <a:ln>
              <a:solidFill>
                <a:srgbClr val="00246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249" tIns="69461" rIns="69461" bIns="69463" numCol="1" spcCol="1270" anchor="ctr" anchorCtr="0">
              <a:noAutofit/>
            </a:bodyPr>
            <a:lstStyle/>
            <a:p>
              <a:pPr marL="0" lvl="1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tr-TR" sz="2000" b="1" dirty="0" err="1">
                  <a:latin typeface="Candara" panose="020E0502030303020204" pitchFamily="34" charset="0"/>
                </a:rPr>
                <a:t>Buyer</a:t>
              </a:r>
              <a:r>
                <a:rPr lang="tr-TR" sz="2000" b="1" dirty="0">
                  <a:latin typeface="Candara" panose="020E0502030303020204" pitchFamily="34" charset="0"/>
                </a:rPr>
                <a:t> </a:t>
              </a:r>
              <a:r>
                <a:rPr lang="tr-TR" sz="2000" b="1" dirty="0" err="1">
                  <a:latin typeface="Candara" panose="020E0502030303020204" pitchFamily="34" charset="0"/>
                </a:rPr>
                <a:t>List</a:t>
              </a:r>
              <a:r>
                <a:rPr lang="tr-TR" sz="2000" b="1" dirty="0">
                  <a:latin typeface="Candara" panose="020E0502030303020204" pitchFamily="34" charset="0"/>
                </a:rPr>
                <a:t> Profili </a:t>
              </a:r>
            </a:p>
            <a:p>
              <a:pPr marL="0" lvl="1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tr-TR" sz="2000" b="1" kern="1200" dirty="0">
                  <a:latin typeface="Candara" panose="020E0502030303020204" pitchFamily="34" charset="0"/>
                </a:rPr>
                <a:t>Küme Firması – </a:t>
              </a:r>
              <a:r>
                <a:rPr lang="tr-TR" sz="2000" b="1" kern="1200" dirty="0" err="1">
                  <a:latin typeface="Candara" panose="020E0502030303020204" pitchFamily="34" charset="0"/>
                </a:rPr>
                <a:t>Buyer</a:t>
              </a:r>
              <a:r>
                <a:rPr lang="tr-TR" sz="2000" b="1" kern="1200" dirty="0">
                  <a:latin typeface="Candara" panose="020E0502030303020204" pitchFamily="34" charset="0"/>
                </a:rPr>
                <a:t> Eşleşmesi </a:t>
              </a:r>
            </a:p>
          </p:txBody>
        </p:sp>
        <p:grpSp>
          <p:nvGrpSpPr>
            <p:cNvPr id="124" name="Grup 123">
              <a:extLst>
                <a:ext uri="{FF2B5EF4-FFF2-40B4-BE49-F238E27FC236}">
                  <a16:creationId xmlns:a16="http://schemas.microsoft.com/office/drawing/2014/main" id="{371D4BEB-47B7-47ED-8F59-5DDB372CFA7D}"/>
                </a:ext>
              </a:extLst>
            </p:cNvPr>
            <p:cNvGrpSpPr/>
            <p:nvPr/>
          </p:nvGrpSpPr>
          <p:grpSpPr>
            <a:xfrm>
              <a:off x="258365" y="3228952"/>
              <a:ext cx="1195387" cy="997279"/>
              <a:chOff x="2557713" y="2094747"/>
              <a:chExt cx="1195387" cy="997279"/>
            </a:xfrm>
          </p:grpSpPr>
          <p:sp>
            <p:nvSpPr>
              <p:cNvPr id="125" name="Ok: Köşeli Çift Ayraç 124">
                <a:extLst>
                  <a:ext uri="{FF2B5EF4-FFF2-40B4-BE49-F238E27FC236}">
                    <a16:creationId xmlns:a16="http://schemas.microsoft.com/office/drawing/2014/main" id="{098D32B6-4609-4B25-B27E-DC3E4764BDCB}"/>
                  </a:ext>
                </a:extLst>
              </p:cNvPr>
              <p:cNvSpPr/>
              <p:nvPr/>
            </p:nvSpPr>
            <p:spPr>
              <a:xfrm rot="5400000">
                <a:off x="2656767" y="1995693"/>
                <a:ext cx="997279" cy="1195387"/>
              </a:xfrm>
              <a:prstGeom prst="chevron">
                <a:avLst>
                  <a:gd name="adj" fmla="val 26737"/>
                </a:avLst>
              </a:prstGeom>
              <a:solidFill>
                <a:srgbClr val="00246C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Metin kutusu 125">
                <a:extLst>
                  <a:ext uri="{FF2B5EF4-FFF2-40B4-BE49-F238E27FC236}">
                    <a16:creationId xmlns:a16="http://schemas.microsoft.com/office/drawing/2014/main" id="{55CF3FAF-14DF-4285-BD7B-4D06DE31ADB1}"/>
                  </a:ext>
                </a:extLst>
              </p:cNvPr>
              <p:cNvSpPr txBox="1"/>
              <p:nvPr/>
            </p:nvSpPr>
            <p:spPr>
              <a:xfrm>
                <a:off x="2564342" y="2307697"/>
                <a:ext cx="11769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10-15 gün</a:t>
                </a:r>
              </a:p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öncesinde</a:t>
                </a:r>
              </a:p>
            </p:txBody>
          </p:sp>
        </p:grpSp>
      </p:grpSp>
      <p:grpSp>
        <p:nvGrpSpPr>
          <p:cNvPr id="127" name="Grup 126">
            <a:extLst>
              <a:ext uri="{FF2B5EF4-FFF2-40B4-BE49-F238E27FC236}">
                <a16:creationId xmlns:a16="http://schemas.microsoft.com/office/drawing/2014/main" id="{424CCE25-E5D6-492B-BDE9-00F347CAC7B6}"/>
              </a:ext>
            </a:extLst>
          </p:cNvPr>
          <p:cNvGrpSpPr/>
          <p:nvPr/>
        </p:nvGrpSpPr>
        <p:grpSpPr>
          <a:xfrm>
            <a:off x="163115" y="4043250"/>
            <a:ext cx="7219448" cy="997279"/>
            <a:chOff x="258365" y="4043250"/>
            <a:chExt cx="7219448" cy="997279"/>
          </a:xfrm>
        </p:grpSpPr>
        <p:sp>
          <p:nvSpPr>
            <p:cNvPr id="128" name="Serbest Form: Şekil 127">
              <a:extLst>
                <a:ext uri="{FF2B5EF4-FFF2-40B4-BE49-F238E27FC236}">
                  <a16:creationId xmlns:a16="http://schemas.microsoft.com/office/drawing/2014/main" id="{7938A2D2-F00A-466B-A7BB-77A3BCC7F6DB}"/>
                </a:ext>
              </a:extLst>
            </p:cNvPr>
            <p:cNvSpPr/>
            <p:nvPr/>
          </p:nvSpPr>
          <p:spPr>
            <a:xfrm>
              <a:off x="1381813" y="4136092"/>
              <a:ext cx="6096000" cy="612000"/>
            </a:xfrm>
            <a:custGeom>
              <a:avLst/>
              <a:gdLst>
                <a:gd name="connsiteX0" fmla="*/ 174289 w 1045711"/>
                <a:gd name="connsiteY0" fmla="*/ 0 h 9105561"/>
                <a:gd name="connsiteX1" fmla="*/ 871422 w 1045711"/>
                <a:gd name="connsiteY1" fmla="*/ 0 h 9105561"/>
                <a:gd name="connsiteX2" fmla="*/ 1045711 w 1045711"/>
                <a:gd name="connsiteY2" fmla="*/ 174289 h 9105561"/>
                <a:gd name="connsiteX3" fmla="*/ 1045711 w 1045711"/>
                <a:gd name="connsiteY3" fmla="*/ 9105561 h 9105561"/>
                <a:gd name="connsiteX4" fmla="*/ 1045711 w 1045711"/>
                <a:gd name="connsiteY4" fmla="*/ 9105561 h 9105561"/>
                <a:gd name="connsiteX5" fmla="*/ 0 w 1045711"/>
                <a:gd name="connsiteY5" fmla="*/ 9105561 h 9105561"/>
                <a:gd name="connsiteX6" fmla="*/ 0 w 1045711"/>
                <a:gd name="connsiteY6" fmla="*/ 9105561 h 9105561"/>
                <a:gd name="connsiteX7" fmla="*/ 0 w 1045711"/>
                <a:gd name="connsiteY7" fmla="*/ 174289 h 9105561"/>
                <a:gd name="connsiteX8" fmla="*/ 174289 w 1045711"/>
                <a:gd name="connsiteY8" fmla="*/ 0 h 910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5711" h="9105561">
                  <a:moveTo>
                    <a:pt x="1045711" y="1517630"/>
                  </a:moveTo>
                  <a:lnTo>
                    <a:pt x="1045711" y="7587931"/>
                  </a:lnTo>
                  <a:cubicBezTo>
                    <a:pt x="1045711" y="8426091"/>
                    <a:pt x="1036750" y="9105557"/>
                    <a:pt x="1025695" y="9105557"/>
                  </a:cubicBezTo>
                  <a:lnTo>
                    <a:pt x="0" y="9105557"/>
                  </a:lnTo>
                  <a:lnTo>
                    <a:pt x="0" y="9105557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25695" y="4"/>
                  </a:lnTo>
                  <a:cubicBezTo>
                    <a:pt x="1036750" y="4"/>
                    <a:pt x="1045711" y="679470"/>
                    <a:pt x="1045711" y="1517630"/>
                  </a:cubicBezTo>
                  <a:close/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249" tIns="69461" rIns="69461" bIns="69463" numCol="1" spcCol="1270" anchor="ctr" anchorCtr="0">
              <a:noAutofit/>
            </a:bodyPr>
            <a:lstStyle/>
            <a:p>
              <a:pPr marL="0" lvl="1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tr-TR" sz="2000" b="1" dirty="0">
                  <a:latin typeface="Candara" panose="020E0502030303020204" pitchFamily="34" charset="0"/>
                </a:rPr>
                <a:t>Programa Mutlak Uyum</a:t>
              </a:r>
            </a:p>
            <a:p>
              <a:pPr marL="0" lvl="1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tr-TR" sz="2000" b="1" kern="1200" dirty="0">
                  <a:latin typeface="Candara" panose="020E0502030303020204" pitchFamily="34" charset="0"/>
                </a:rPr>
                <a:t>Görüşme Takibi – Etki Değerlendirme/1</a:t>
              </a:r>
            </a:p>
          </p:txBody>
        </p:sp>
        <p:grpSp>
          <p:nvGrpSpPr>
            <p:cNvPr id="129" name="Grup 128">
              <a:extLst>
                <a:ext uri="{FF2B5EF4-FFF2-40B4-BE49-F238E27FC236}">
                  <a16:creationId xmlns:a16="http://schemas.microsoft.com/office/drawing/2014/main" id="{432F37BB-CF7A-44D7-A553-946719B5098E}"/>
                </a:ext>
              </a:extLst>
            </p:cNvPr>
            <p:cNvGrpSpPr/>
            <p:nvPr/>
          </p:nvGrpSpPr>
          <p:grpSpPr>
            <a:xfrm>
              <a:off x="258365" y="4043250"/>
              <a:ext cx="1195387" cy="997279"/>
              <a:chOff x="2557713" y="2094747"/>
              <a:chExt cx="1195387" cy="997279"/>
            </a:xfrm>
          </p:grpSpPr>
          <p:sp>
            <p:nvSpPr>
              <p:cNvPr id="130" name="Ok: Köşeli Çift Ayraç 129">
                <a:extLst>
                  <a:ext uri="{FF2B5EF4-FFF2-40B4-BE49-F238E27FC236}">
                    <a16:creationId xmlns:a16="http://schemas.microsoft.com/office/drawing/2014/main" id="{4D53AA9A-F85B-4933-8311-5CBAF043E7F7}"/>
                  </a:ext>
                </a:extLst>
              </p:cNvPr>
              <p:cNvSpPr/>
              <p:nvPr/>
            </p:nvSpPr>
            <p:spPr>
              <a:xfrm rot="5400000">
                <a:off x="2656767" y="1995693"/>
                <a:ext cx="997279" cy="1195387"/>
              </a:xfrm>
              <a:prstGeom prst="chevron">
                <a:avLst>
                  <a:gd name="adj" fmla="val 26737"/>
                </a:avLst>
              </a:prstGeom>
              <a:solidFill>
                <a:srgbClr val="C0000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Metin kutusu 130">
                <a:extLst>
                  <a:ext uri="{FF2B5EF4-FFF2-40B4-BE49-F238E27FC236}">
                    <a16:creationId xmlns:a16="http://schemas.microsoft.com/office/drawing/2014/main" id="{47C1A39F-7965-465E-9991-C29551A57545}"/>
                  </a:ext>
                </a:extLst>
              </p:cNvPr>
              <p:cNvSpPr txBox="1"/>
              <p:nvPr/>
            </p:nvSpPr>
            <p:spPr>
              <a:xfrm>
                <a:off x="2603616" y="2309048"/>
                <a:ext cx="10983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Heyet</a:t>
                </a:r>
              </a:p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süresince</a:t>
                </a:r>
              </a:p>
            </p:txBody>
          </p:sp>
        </p:grpSp>
      </p:grpSp>
      <p:grpSp>
        <p:nvGrpSpPr>
          <p:cNvPr id="132" name="Grup 131">
            <a:extLst>
              <a:ext uri="{FF2B5EF4-FFF2-40B4-BE49-F238E27FC236}">
                <a16:creationId xmlns:a16="http://schemas.microsoft.com/office/drawing/2014/main" id="{267BFBBB-B86F-47BA-9094-D8537921D324}"/>
              </a:ext>
            </a:extLst>
          </p:cNvPr>
          <p:cNvGrpSpPr/>
          <p:nvPr/>
        </p:nvGrpSpPr>
        <p:grpSpPr>
          <a:xfrm>
            <a:off x="137689" y="4942905"/>
            <a:ext cx="7244874" cy="1305495"/>
            <a:chOff x="232939" y="4942905"/>
            <a:chExt cx="7244874" cy="1305495"/>
          </a:xfrm>
        </p:grpSpPr>
        <p:sp>
          <p:nvSpPr>
            <p:cNvPr id="133" name="Serbest Form: Şekil 132">
              <a:extLst>
                <a:ext uri="{FF2B5EF4-FFF2-40B4-BE49-F238E27FC236}">
                  <a16:creationId xmlns:a16="http://schemas.microsoft.com/office/drawing/2014/main" id="{9CDF727C-83CF-4CAE-B18A-F0873B2F184B}"/>
                </a:ext>
              </a:extLst>
            </p:cNvPr>
            <p:cNvSpPr/>
            <p:nvPr/>
          </p:nvSpPr>
          <p:spPr>
            <a:xfrm>
              <a:off x="1381813" y="5030301"/>
              <a:ext cx="6096000" cy="892562"/>
            </a:xfrm>
            <a:custGeom>
              <a:avLst/>
              <a:gdLst>
                <a:gd name="connsiteX0" fmla="*/ 174289 w 1045711"/>
                <a:gd name="connsiteY0" fmla="*/ 0 h 9105561"/>
                <a:gd name="connsiteX1" fmla="*/ 871422 w 1045711"/>
                <a:gd name="connsiteY1" fmla="*/ 0 h 9105561"/>
                <a:gd name="connsiteX2" fmla="*/ 1045711 w 1045711"/>
                <a:gd name="connsiteY2" fmla="*/ 174289 h 9105561"/>
                <a:gd name="connsiteX3" fmla="*/ 1045711 w 1045711"/>
                <a:gd name="connsiteY3" fmla="*/ 9105561 h 9105561"/>
                <a:gd name="connsiteX4" fmla="*/ 1045711 w 1045711"/>
                <a:gd name="connsiteY4" fmla="*/ 9105561 h 9105561"/>
                <a:gd name="connsiteX5" fmla="*/ 0 w 1045711"/>
                <a:gd name="connsiteY5" fmla="*/ 9105561 h 9105561"/>
                <a:gd name="connsiteX6" fmla="*/ 0 w 1045711"/>
                <a:gd name="connsiteY6" fmla="*/ 9105561 h 9105561"/>
                <a:gd name="connsiteX7" fmla="*/ 0 w 1045711"/>
                <a:gd name="connsiteY7" fmla="*/ 174289 h 9105561"/>
                <a:gd name="connsiteX8" fmla="*/ 174289 w 1045711"/>
                <a:gd name="connsiteY8" fmla="*/ 0 h 910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5711" h="9105561">
                  <a:moveTo>
                    <a:pt x="1045711" y="1517630"/>
                  </a:moveTo>
                  <a:lnTo>
                    <a:pt x="1045711" y="7587931"/>
                  </a:lnTo>
                  <a:cubicBezTo>
                    <a:pt x="1045711" y="8426091"/>
                    <a:pt x="1036750" y="9105557"/>
                    <a:pt x="1025695" y="9105557"/>
                  </a:cubicBezTo>
                  <a:lnTo>
                    <a:pt x="0" y="9105557"/>
                  </a:lnTo>
                  <a:lnTo>
                    <a:pt x="0" y="9105557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25695" y="4"/>
                  </a:lnTo>
                  <a:cubicBezTo>
                    <a:pt x="1036750" y="4"/>
                    <a:pt x="1045711" y="679470"/>
                    <a:pt x="1045711" y="1517630"/>
                  </a:cubicBezTo>
                  <a:close/>
                </a:path>
              </a:pathLst>
            </a:custGeom>
            <a:ln>
              <a:solidFill>
                <a:srgbClr val="00246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249" tIns="69461" rIns="69461" bIns="69463" numCol="1" spcCol="1270" anchor="ctr" anchorCtr="0">
              <a:noAutofit/>
            </a:bodyPr>
            <a:lstStyle/>
            <a:p>
              <a:pPr marL="0" lvl="1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tr-TR" sz="2000" b="1" dirty="0">
                  <a:latin typeface="Candara" panose="020E0502030303020204" pitchFamily="34" charset="0"/>
                </a:rPr>
                <a:t>Etki Değerlendirme/2 </a:t>
              </a:r>
            </a:p>
            <a:p>
              <a:pPr marL="0" lvl="1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tr-TR" sz="2000" i="1" kern="1200" dirty="0">
                  <a:latin typeface="Candara" panose="020E0502030303020204" pitchFamily="34" charset="0"/>
                </a:rPr>
                <a:t>Görüşmenin Sürdürülebilir Siparişe Dönme Oranı</a:t>
              </a:r>
            </a:p>
            <a:p>
              <a:pPr marL="0" lvl="1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tr-TR" sz="2000" i="1" dirty="0">
                  <a:latin typeface="Candara" panose="020E0502030303020204" pitchFamily="34" charset="0"/>
                </a:rPr>
                <a:t>Pazarda Devamlılık Değerlendirme </a:t>
              </a:r>
              <a:endParaRPr lang="tr-TR" sz="2000" i="1" kern="1200" dirty="0">
                <a:latin typeface="Candara" panose="020E0502030303020204" pitchFamily="34" charset="0"/>
              </a:endParaRPr>
            </a:p>
          </p:txBody>
        </p:sp>
        <p:grpSp>
          <p:nvGrpSpPr>
            <p:cNvPr id="134" name="Grup 133">
              <a:extLst>
                <a:ext uri="{FF2B5EF4-FFF2-40B4-BE49-F238E27FC236}">
                  <a16:creationId xmlns:a16="http://schemas.microsoft.com/office/drawing/2014/main" id="{31E42783-2AAC-4255-A387-18F8E2D9E5A6}"/>
                </a:ext>
              </a:extLst>
            </p:cNvPr>
            <p:cNvGrpSpPr/>
            <p:nvPr/>
          </p:nvGrpSpPr>
          <p:grpSpPr>
            <a:xfrm>
              <a:off x="232939" y="4942905"/>
              <a:ext cx="1241045" cy="1305495"/>
              <a:chOff x="2532287" y="2094747"/>
              <a:chExt cx="1241045" cy="1305495"/>
            </a:xfrm>
          </p:grpSpPr>
          <p:sp>
            <p:nvSpPr>
              <p:cNvPr id="135" name="Ok: Köşeli Çift Ayraç 134">
                <a:extLst>
                  <a:ext uri="{FF2B5EF4-FFF2-40B4-BE49-F238E27FC236}">
                    <a16:creationId xmlns:a16="http://schemas.microsoft.com/office/drawing/2014/main" id="{37D0AF62-AD3D-4C59-99AF-491364CFD044}"/>
                  </a:ext>
                </a:extLst>
              </p:cNvPr>
              <p:cNvSpPr/>
              <p:nvPr/>
            </p:nvSpPr>
            <p:spPr>
              <a:xfrm rot="5400000">
                <a:off x="2502658" y="2149801"/>
                <a:ext cx="1305495" cy="1195387"/>
              </a:xfrm>
              <a:prstGeom prst="chevron">
                <a:avLst>
                  <a:gd name="adj" fmla="val 26737"/>
                </a:avLst>
              </a:prstGeom>
              <a:solidFill>
                <a:srgbClr val="00246C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Metin kutusu 135">
                <a:extLst>
                  <a:ext uri="{FF2B5EF4-FFF2-40B4-BE49-F238E27FC236}">
                    <a16:creationId xmlns:a16="http://schemas.microsoft.com/office/drawing/2014/main" id="{1F84D2F2-EF9E-497B-B498-DB82A61E522C}"/>
                  </a:ext>
                </a:extLst>
              </p:cNvPr>
              <p:cNvSpPr txBox="1"/>
              <p:nvPr/>
            </p:nvSpPr>
            <p:spPr>
              <a:xfrm>
                <a:off x="2532287" y="2447485"/>
                <a:ext cx="124104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3-6 ay </a:t>
                </a:r>
              </a:p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sonrasında</a:t>
                </a:r>
              </a:p>
            </p:txBody>
          </p:sp>
        </p:grpSp>
      </p:grpSp>
      <p:graphicFrame>
        <p:nvGraphicFramePr>
          <p:cNvPr id="137" name="Tablo 136">
            <a:extLst>
              <a:ext uri="{FF2B5EF4-FFF2-40B4-BE49-F238E27FC236}">
                <a16:creationId xmlns:a16="http://schemas.microsoft.com/office/drawing/2014/main" id="{A048D18C-2B5B-4825-B5CD-4ADF0F487BB1}"/>
              </a:ext>
            </a:extLst>
          </p:cNvPr>
          <p:cNvGraphicFramePr>
            <a:graphicFrameLocks noGrp="1"/>
          </p:cNvGraphicFramePr>
          <p:nvPr/>
        </p:nvGraphicFramePr>
        <p:xfrm>
          <a:off x="7615928" y="2736655"/>
          <a:ext cx="4455453" cy="202184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3150799">
                  <a:extLst>
                    <a:ext uri="{9D8B030D-6E8A-4147-A177-3AD203B41FA5}">
                      <a16:colId xmlns:a16="http://schemas.microsoft.com/office/drawing/2014/main" val="663402903"/>
                    </a:ext>
                  </a:extLst>
                </a:gridCol>
                <a:gridCol w="1304654">
                  <a:extLst>
                    <a:ext uri="{9D8B030D-6E8A-4147-A177-3AD203B41FA5}">
                      <a16:colId xmlns:a16="http://schemas.microsoft.com/office/drawing/2014/main" val="192937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dirty="0">
                          <a:latin typeface="Candara" panose="020E0502030303020204" pitchFamily="34" charset="0"/>
                        </a:rPr>
                        <a:t>Toplam (15 firma – 5 gün)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>
                          <a:latin typeface="Candara" panose="020E0502030303020204" pitchFamily="34" charset="0"/>
                        </a:rPr>
                        <a:t>120.000 $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9642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dirty="0">
                          <a:latin typeface="Candara" panose="020E0502030303020204" pitchFamily="34" charset="0"/>
                        </a:rPr>
                        <a:t>Önden IHKIB, Faaliyet sonrası Bakanlık iade - %75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>
                          <a:latin typeface="Candara" panose="020E0502030303020204" pitchFamily="34" charset="0"/>
                        </a:rPr>
                        <a:t>90.000 $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4290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dirty="0">
                          <a:latin typeface="Candara" panose="020E0502030303020204" pitchFamily="34" charset="0"/>
                        </a:rPr>
                        <a:t>Küme Katkı Payları Toplamı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>
                          <a:latin typeface="Candara" panose="020E0502030303020204" pitchFamily="34" charset="0"/>
                        </a:rPr>
                        <a:t>30.000 $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5734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dirty="0">
                          <a:latin typeface="Candara" panose="020E0502030303020204" pitchFamily="34" charset="0"/>
                        </a:rPr>
                        <a:t>Küme Firması Başına - %25 </a:t>
                      </a:r>
                    </a:p>
                    <a:p>
                      <a:pPr algn="l"/>
                      <a:r>
                        <a:rPr lang="tr-TR" b="1" dirty="0">
                          <a:latin typeface="Candara" panose="020E0502030303020204" pitchFamily="34" charset="0"/>
                        </a:rPr>
                        <a:t>(2-3 ay öncesinde)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dirty="0" err="1">
                          <a:latin typeface="Candara" panose="020E0502030303020204" pitchFamily="34" charset="0"/>
                        </a:rPr>
                        <a:t>ort.</a:t>
                      </a:r>
                      <a:r>
                        <a:rPr lang="tr-TR" dirty="0">
                          <a:latin typeface="Candara" panose="020E0502030303020204" pitchFamily="34" charset="0"/>
                        </a:rPr>
                        <a:t> 1.800 – 2.200 $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5399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149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</p:bldLst>
  </p:timing>
</p:sld>
</file>

<file path=ppt/theme/theme1.xml><?xml version="1.0" encoding="utf-8"?>
<a:theme xmlns:a="http://schemas.openxmlformats.org/drawingml/2006/main" name="Geçmişe bakış">
  <a:themeElements>
    <a:clrScheme name="Custom 17">
      <a:dk1>
        <a:sysClr val="windowText" lastClr="000000"/>
      </a:dk1>
      <a:lt1>
        <a:sysClr val="window" lastClr="FFFFFF"/>
      </a:lt1>
      <a:dk2>
        <a:srgbClr val="00246C"/>
      </a:dk2>
      <a:lt2>
        <a:srgbClr val="DFE3E5"/>
      </a:lt2>
      <a:accent1>
        <a:srgbClr val="002B82"/>
      </a:accent1>
      <a:accent2>
        <a:srgbClr val="0B0D55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Geçmişe bakış">
  <a:themeElements>
    <a:clrScheme name="Custom 17">
      <a:dk1>
        <a:sysClr val="windowText" lastClr="000000"/>
      </a:dk1>
      <a:lt1>
        <a:sysClr val="window" lastClr="FFFFFF"/>
      </a:lt1>
      <a:dk2>
        <a:srgbClr val="00246C"/>
      </a:dk2>
      <a:lt2>
        <a:srgbClr val="DFE3E5"/>
      </a:lt2>
      <a:accent1>
        <a:srgbClr val="002B82"/>
      </a:accent1>
      <a:accent2>
        <a:srgbClr val="0B0D55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2_Geçmişe bakış">
  <a:themeElements>
    <a:clrScheme name="Custom 17">
      <a:dk1>
        <a:sysClr val="windowText" lastClr="000000"/>
      </a:dk1>
      <a:lt1>
        <a:sysClr val="window" lastClr="FFFFFF"/>
      </a:lt1>
      <a:dk2>
        <a:srgbClr val="00246C"/>
      </a:dk2>
      <a:lt2>
        <a:srgbClr val="DFE3E5"/>
      </a:lt2>
      <a:accent1>
        <a:srgbClr val="002B82"/>
      </a:accent1>
      <a:accent2>
        <a:srgbClr val="0B0D55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10920</TotalTime>
  <Words>1566</Words>
  <Application>Microsoft Office PowerPoint</Application>
  <PresentationFormat>Geniş ekran</PresentationFormat>
  <Paragraphs>334</Paragraphs>
  <Slides>13</Slides>
  <Notes>13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13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Candara</vt:lpstr>
      <vt:lpstr>Gill Sans MT</vt:lpstr>
      <vt:lpstr>Quicksand</vt:lpstr>
      <vt:lpstr>Source Sans Pro</vt:lpstr>
      <vt:lpstr>Source Sans Pro Light</vt:lpstr>
      <vt:lpstr>Geçmişe bakış</vt:lpstr>
      <vt:lpstr>1_Geçmişe bakış</vt:lpstr>
      <vt:lpstr>2_Geçmişe bakış</vt:lpstr>
      <vt:lpstr>PowerPoint Sunusu</vt:lpstr>
      <vt:lpstr>ONAYLI UR-GE PROJELERİ</vt:lpstr>
      <vt:lpstr>PowerPoint Sunusu</vt:lpstr>
      <vt:lpstr>PowerPoint Sunusu</vt:lpstr>
      <vt:lpstr>PowerPoint Sunusu</vt:lpstr>
      <vt:lpstr>PowerPoint Sunusu</vt:lpstr>
      <vt:lpstr>Faaliyet Simülasyonu: Üretimde Verimlilik Danışmanlığı</vt:lpstr>
      <vt:lpstr>PowerPoint Sunusu</vt:lpstr>
      <vt:lpstr>Faaliyet Simülasyonu: ABD’ye Ticaret Heyeti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İSTANBUL HAZIRGİYİM VE KONFEKSİYON  İHRACATÇILARI BİRLİĞİ (İHKİB)</dc:title>
  <dc:creator>Emine Acilan</dc:creator>
  <cp:lastModifiedBy>Hale Gulbaz</cp:lastModifiedBy>
  <cp:revision>820</cp:revision>
  <cp:lastPrinted>2019-02-22T08:55:24Z</cp:lastPrinted>
  <dcterms:created xsi:type="dcterms:W3CDTF">2016-09-27T08:26:01Z</dcterms:created>
  <dcterms:modified xsi:type="dcterms:W3CDTF">2019-07-24T12:12:08Z</dcterms:modified>
</cp:coreProperties>
</file>